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9" r:id="rId1"/>
  </p:sldMasterIdLst>
  <p:notesMasterIdLst>
    <p:notesMasterId r:id="rId29"/>
  </p:notesMasterIdLst>
  <p:handoutMasterIdLst>
    <p:handoutMasterId r:id="rId30"/>
  </p:handoutMasterIdLst>
  <p:sldIdLst>
    <p:sldId id="256" r:id="rId2"/>
    <p:sldId id="258" r:id="rId3"/>
    <p:sldId id="271" r:id="rId4"/>
    <p:sldId id="257" r:id="rId5"/>
    <p:sldId id="272" r:id="rId6"/>
    <p:sldId id="275" r:id="rId7"/>
    <p:sldId id="276" r:id="rId8"/>
    <p:sldId id="277" r:id="rId9"/>
    <p:sldId id="265" r:id="rId10"/>
    <p:sldId id="260" r:id="rId11"/>
    <p:sldId id="259" r:id="rId12"/>
    <p:sldId id="261" r:id="rId13"/>
    <p:sldId id="281" r:id="rId14"/>
    <p:sldId id="278" r:id="rId15"/>
    <p:sldId id="262" r:id="rId16"/>
    <p:sldId id="263" r:id="rId17"/>
    <p:sldId id="264" r:id="rId18"/>
    <p:sldId id="279" r:id="rId19"/>
    <p:sldId id="280" r:id="rId20"/>
    <p:sldId id="266" r:id="rId21"/>
    <p:sldId id="282" r:id="rId22"/>
    <p:sldId id="267" r:id="rId23"/>
    <p:sldId id="283" r:id="rId24"/>
    <p:sldId id="269" r:id="rId25"/>
    <p:sldId id="268" r:id="rId26"/>
    <p:sldId id="270" r:id="rId27"/>
    <p:sldId id="274" r:id="rId28"/>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5" autoAdjust="0"/>
    <p:restoredTop sz="66972" autoAdjust="0"/>
  </p:normalViewPr>
  <p:slideViewPr>
    <p:cSldViewPr snapToGrid="0">
      <p:cViewPr varScale="1">
        <p:scale>
          <a:sx n="70" d="100"/>
          <a:sy n="70" d="100"/>
        </p:scale>
        <p:origin x="178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55EF0F-1C3E-247C-421D-80B22CBEE10B}"/>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7C1107-0215-03A5-5D13-93913757112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89DCB6CF-871F-114D-4C6F-3C27693BD071}"/>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25E00CB-DDC0-84C2-2F89-244E106211B8}"/>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5E0559F1-C862-4B7D-A3DC-A099C51A203B}" type="slidenum">
              <a:rPr lang="en-US" smtClean="0"/>
              <a:t>‹#›</a:t>
            </a:fld>
            <a:endParaRPr lang="en-US"/>
          </a:p>
        </p:txBody>
      </p:sp>
    </p:spTree>
    <p:extLst>
      <p:ext uri="{BB962C8B-B14F-4D97-AF65-F5344CB8AC3E}">
        <p14:creationId xmlns:p14="http://schemas.microsoft.com/office/powerpoint/2010/main" val="103583204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32DC00FB-4736-4582-8C97-549CD89A56F8}" type="slidenum">
              <a:rPr lang="en-US" smtClean="0"/>
              <a:t>‹#›</a:t>
            </a:fld>
            <a:endParaRPr lang="en-US"/>
          </a:p>
        </p:txBody>
      </p:sp>
    </p:spTree>
    <p:extLst>
      <p:ext uri="{BB962C8B-B14F-4D97-AF65-F5344CB8AC3E}">
        <p14:creationId xmlns:p14="http://schemas.microsoft.com/office/powerpoint/2010/main" val="1081072137"/>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Muscle is the soft tissue in the body of humans and other animals. The main purpose of muscle is to produce force and motion.</a:t>
            </a:r>
          </a:p>
          <a:p>
            <a:r>
              <a:rPr lang="en-US" dirty="0"/>
              <a:t>Muscles are all made up of the same material. This material is a type of elastic tissue. Thousands, or even tens of thousands, of small fibers make up each muscle.</a:t>
            </a:r>
          </a:p>
          <a:p>
            <a:r>
              <a:rPr lang="en-US" dirty="0"/>
              <a:t>Muscles are made of two proteins called ACTIN and MYOSIN. The interaction of these two proteins are responsible for the contractions and relaxing of the muscles.</a:t>
            </a:r>
          </a:p>
          <a:p>
            <a:r>
              <a:rPr lang="en-US" dirty="0"/>
              <a:t>Contracting means becoming shorter. The muscle fibers slide together and stack up to make a fatter shape, a bit like when you shuffle a pack of cards together.</a:t>
            </a:r>
          </a:p>
          <a:p>
            <a:r>
              <a:rPr lang="en-US" dirty="0"/>
              <a:t>Relaxing means the fibers slide apart and the muscle returns to resting shape.</a:t>
            </a:r>
          </a:p>
          <a:p>
            <a:r>
              <a:rPr lang="en-US" dirty="0"/>
              <a:t>Muscles contract and relax over and over to make the muscle function.</a:t>
            </a:r>
          </a:p>
          <a:p>
            <a:r>
              <a:rPr lang="en-US" dirty="0"/>
              <a:t>ACTIVITY AVAILABLE TO HELP STUDENTS UNDERSTAND THE INTERACTION OF THE TWO PROTEINS.</a:t>
            </a:r>
          </a:p>
        </p:txBody>
      </p:sp>
      <p:sp>
        <p:nvSpPr>
          <p:cNvPr id="4" name="Slide Number Placeholder 3"/>
          <p:cNvSpPr>
            <a:spLocks noGrp="1"/>
          </p:cNvSpPr>
          <p:nvPr>
            <p:ph type="sldNum" sz="quarter" idx="5"/>
          </p:nvPr>
        </p:nvSpPr>
        <p:spPr/>
        <p:txBody>
          <a:bodyPr/>
          <a:lstStyle/>
          <a:p>
            <a:fld id="{32DC00FB-4736-4582-8C97-549CD89A56F8}" type="slidenum">
              <a:rPr lang="en-US" smtClean="0"/>
              <a:t>2</a:t>
            </a:fld>
            <a:endParaRPr lang="en-US"/>
          </a:p>
        </p:txBody>
      </p:sp>
      <p:sp>
        <p:nvSpPr>
          <p:cNvPr id="5" name="Date Placeholder 4">
            <a:extLst>
              <a:ext uri="{FF2B5EF4-FFF2-40B4-BE49-F238E27FC236}">
                <a16:creationId xmlns:a16="http://schemas.microsoft.com/office/drawing/2014/main" id="{6EA094C7-2272-C911-6F4F-1689F73C200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933914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Some enzymes help you digest the food you eat, releasing the nutrients in the food. For example, amylase breaks down starch. Protease breaks down protein and lipase breaks down fat.</a:t>
            </a:r>
          </a:p>
          <a:p>
            <a:r>
              <a:rPr lang="en-US" sz="1900" baseline="30000" dirty="0">
                <a:solidFill>
                  <a:srgbClr val="24408E"/>
                </a:solidFill>
                <a:latin typeface="Arial" panose="020B0604020202020204" pitchFamily="34" charset="0"/>
              </a:rPr>
              <a:t>The nutrients released (glucose from starch, amino acids from proteins, fatty acids from fat) are then absorbed into the blood stream where they are carried to where they are needed in the body.</a:t>
            </a:r>
          </a:p>
          <a:p>
            <a:endParaRPr lang="en-US" sz="1900" baseline="30000" dirty="0">
              <a:solidFill>
                <a:srgbClr val="24408E"/>
              </a:solidFill>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11</a:t>
            </a:fld>
            <a:endParaRPr lang="en-US"/>
          </a:p>
        </p:txBody>
      </p:sp>
      <p:sp>
        <p:nvSpPr>
          <p:cNvPr id="5" name="Date Placeholder 4">
            <a:extLst>
              <a:ext uri="{FF2B5EF4-FFF2-40B4-BE49-F238E27FC236}">
                <a16:creationId xmlns:a16="http://schemas.microsoft.com/office/drawing/2014/main" id="{5B9E799F-AEFA-A882-EF71-404DD1DAFD6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508679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HORMONES are special proteins your body makes to help it do certain things. Special organs, called ENDOCRINE ORGANS, release hormones in response to special triggers like light levels and blood sugar levels. The hormones act as messengers that act on other organs in the body.</a:t>
            </a:r>
            <a:br>
              <a:rPr lang="en-US" sz="1900" baseline="30000" dirty="0">
                <a:solidFill>
                  <a:srgbClr val="24408E"/>
                </a:solidFill>
                <a:latin typeface="Arial" panose="020B0604020202020204" pitchFamily="34" charset="0"/>
              </a:rPr>
            </a:b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12</a:t>
            </a:fld>
            <a:endParaRPr lang="en-US"/>
          </a:p>
        </p:txBody>
      </p:sp>
      <p:sp>
        <p:nvSpPr>
          <p:cNvPr id="5" name="Date Placeholder 4">
            <a:extLst>
              <a:ext uri="{FF2B5EF4-FFF2-40B4-BE49-F238E27FC236}">
                <a16:creationId xmlns:a16="http://schemas.microsoft.com/office/drawing/2014/main" id="{F120D689-E7CD-AA18-D33C-153215AA7D7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432332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Hormones dictate your day. There are hormones to tell you to get up. Melatonin produced by the pineal gland in the brain in response to setting of the sun makes you sleepy.</a:t>
            </a:r>
          </a:p>
          <a:p>
            <a:r>
              <a:rPr lang="en-US" sz="1900" baseline="30000" dirty="0">
                <a:solidFill>
                  <a:srgbClr val="24408E"/>
                </a:solidFill>
                <a:latin typeface="Arial" panose="020B0604020202020204" pitchFamily="34" charset="0"/>
              </a:rPr>
              <a:t>There are hormones that tell you when to get up. Cortisol builds up in your body while you sleep and when it reaches a certain level you wake up.</a:t>
            </a:r>
          </a:p>
          <a:p>
            <a:r>
              <a:rPr lang="en-US" sz="1900" baseline="30000" dirty="0">
                <a:solidFill>
                  <a:srgbClr val="24408E"/>
                </a:solidFill>
                <a:latin typeface="Arial" panose="020B0604020202020204" pitchFamily="34" charset="0"/>
              </a:rPr>
              <a:t>There are hormones to tell you when to eat. Ghrelin tells your brain you are low on glucose and need to eat.</a:t>
            </a:r>
          </a:p>
          <a:p>
            <a:pPr defTabSz="966612">
              <a:defRPr/>
            </a:pPr>
            <a:r>
              <a:rPr lang="en-US" sz="1900" baseline="30000" dirty="0">
                <a:solidFill>
                  <a:srgbClr val="24408E"/>
                </a:solidFill>
                <a:latin typeface="Arial" panose="020B0604020202020204" pitchFamily="34" charset="0"/>
              </a:rPr>
              <a:t>Once you eat, INCRETIN is produced. Incretin is a hormone that stimulates INSULIN secretion by the pancreas. Insulin is an important hormone. It regulates the amount of sugar in your blood. That sugar, called glucose, is the body’s main source of fuel. LEPTIN is a hormone produced by fat cells when we eat. This hormone tells the brain that you have eaten enough, and it is time to stop. A leptin deficiency leads to obesity as people do not know when they are full and should stop eating. This shows that obesity has a genetic basis and is not always due to lifestyle.</a:t>
            </a:r>
          </a:p>
          <a:p>
            <a:pPr defTabSz="966612">
              <a:defRPr/>
            </a:pPr>
            <a:endParaRPr lang="en-US" sz="1900" baseline="30000" dirty="0">
              <a:solidFill>
                <a:srgbClr val="24408E"/>
              </a:solidFill>
              <a:latin typeface="Arial" panose="020B0604020202020204" pitchFamily="34" charset="0"/>
            </a:endParaRPr>
          </a:p>
          <a:p>
            <a:pPr defTabSz="966612">
              <a:defRPr/>
            </a:pPr>
            <a:r>
              <a:rPr lang="en-US" sz="1900" baseline="30000" dirty="0">
                <a:solidFill>
                  <a:srgbClr val="24408E"/>
                </a:solidFill>
                <a:latin typeface="Arial" panose="020B0604020202020204" pitchFamily="34" charset="0"/>
              </a:rPr>
              <a:t>These daily changes in hormones is referred to as your biological clock.</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ACTIVITY: CREATE YOUR OWN BIOLOGICAL CLOCK</a:t>
            </a:r>
          </a:p>
        </p:txBody>
      </p:sp>
      <p:sp>
        <p:nvSpPr>
          <p:cNvPr id="4" name="Slide Number Placeholder 3"/>
          <p:cNvSpPr>
            <a:spLocks noGrp="1"/>
          </p:cNvSpPr>
          <p:nvPr>
            <p:ph type="sldNum" sz="quarter" idx="5"/>
          </p:nvPr>
        </p:nvSpPr>
        <p:spPr/>
        <p:txBody>
          <a:bodyPr/>
          <a:lstStyle/>
          <a:p>
            <a:fld id="{32DC00FB-4736-4582-8C97-549CD89A56F8}" type="slidenum">
              <a:rPr lang="en-US" smtClean="0"/>
              <a:t>13</a:t>
            </a:fld>
            <a:endParaRPr lang="en-US"/>
          </a:p>
        </p:txBody>
      </p:sp>
      <p:sp>
        <p:nvSpPr>
          <p:cNvPr id="5" name="Date Placeholder 4">
            <a:extLst>
              <a:ext uri="{FF2B5EF4-FFF2-40B4-BE49-F238E27FC236}">
                <a16:creationId xmlns:a16="http://schemas.microsoft.com/office/drawing/2014/main" id="{0DBEA3DD-660B-318B-177B-11293511EA1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700831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GHRELIN is produced mostly in the stomach. It tells the brain that your body is low on energy and it is time to eat. Once you eat, INCRETIN is produced. Incretin is a hormone that stimulates INSULIN secretion by the pancreas. Insulin is an important hormone. It regulates the amount of sugar in your blood. That sugar, called glucose, is the body’s main source of fuel. LEPTIN is a hormone produced by fat cells when we eat. This hormone tells the brain that you have eaten enough, and it is time to stop. A leptin deficiency leads to obesity as people do not know when they are full and should stop eating. This shows that obesity has a genetic basis and is not always due to lifestyle.</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14</a:t>
            </a:fld>
            <a:endParaRPr lang="en-US"/>
          </a:p>
        </p:txBody>
      </p:sp>
      <p:sp>
        <p:nvSpPr>
          <p:cNvPr id="5" name="Date Placeholder 4">
            <a:extLst>
              <a:ext uri="{FF2B5EF4-FFF2-40B4-BE49-F238E27FC236}">
                <a16:creationId xmlns:a16="http://schemas.microsoft.com/office/drawing/2014/main" id="{8AFBA548-2053-9C9B-2F72-67D9072ADE6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354653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baseline="30000" dirty="0">
                <a:solidFill>
                  <a:srgbClr val="24408E"/>
                </a:solidFill>
                <a:latin typeface="Arial" panose="020B0604020202020204" pitchFamily="34" charset="0"/>
              </a:rPr>
              <a:t>Have you ever heard of the flight or fight response? This is when you get stressed and your body either fights and helps you get away. When you are in danger, the HYPOTHALAMUS in your brain secretes ACTH which is a hormone that tells the ADRENAL glands to secrete ADRENALINE and CORTISOL. These hormones make your liver convert glycogen to glucose so you have more energy sources; your lungs become more efficient so you can get more oxygen; your heart rate go up so that the glucose and oxygen are circulated to all the body parts that need it; your blood pressure goes up; and  the activity of your digestive system decreases. All these responses make it possible for you to either fight or run away.</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15</a:t>
            </a:fld>
            <a:endParaRPr lang="en-US"/>
          </a:p>
        </p:txBody>
      </p:sp>
      <p:sp>
        <p:nvSpPr>
          <p:cNvPr id="5" name="Date Placeholder 4">
            <a:extLst>
              <a:ext uri="{FF2B5EF4-FFF2-40B4-BE49-F238E27FC236}">
                <a16:creationId xmlns:a16="http://schemas.microsoft.com/office/drawing/2014/main" id="{860B0D5A-1B19-4C73-6E6F-1A43DFC85AA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235743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baseline="30000" dirty="0">
                <a:solidFill>
                  <a:srgbClr val="24408E"/>
                </a:solidFill>
                <a:latin typeface="Arial" panose="020B0604020202020204" pitchFamily="34" charset="0"/>
              </a:rPr>
              <a:t>Your body even needs hormones to tell it to grow. The HYPOTHALAMUS in the brain secretes GROWTH HORMONE RELEASING HORMONE (GHRH) to tell your PITUITARY GLAND to secrete GROWTH HORMONE (GH). The growth hormone acts on the liver to release INSULIN-LIKE GROWTH FACTOR (IGF-1) which works on the various tissues involved in you getting bigger.</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16</a:t>
            </a:fld>
            <a:endParaRPr lang="en-US"/>
          </a:p>
        </p:txBody>
      </p:sp>
      <p:sp>
        <p:nvSpPr>
          <p:cNvPr id="5" name="Date Placeholder 4">
            <a:extLst>
              <a:ext uri="{FF2B5EF4-FFF2-40B4-BE49-F238E27FC236}">
                <a16:creationId xmlns:a16="http://schemas.microsoft.com/office/drawing/2014/main" id="{C53BEEAA-957B-6949-EB1F-6BF8C5248F20}"/>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742583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Your IMMUNE SYSTEM helps to protect you against diseases caused by tiny invaders (called PATHOGENS) such as viruses and bacteria. Scientists call these invaders ANTIGENS. Antigens trigger the immune system to do battle. One of the main immune responses is the production of Y-shaped proteins called ANTIBODIES.</a:t>
            </a:r>
          </a:p>
        </p:txBody>
      </p:sp>
      <p:sp>
        <p:nvSpPr>
          <p:cNvPr id="4" name="Slide Number Placeholder 3"/>
          <p:cNvSpPr>
            <a:spLocks noGrp="1"/>
          </p:cNvSpPr>
          <p:nvPr>
            <p:ph type="sldNum" sz="quarter" idx="5"/>
          </p:nvPr>
        </p:nvSpPr>
        <p:spPr/>
        <p:txBody>
          <a:bodyPr/>
          <a:lstStyle/>
          <a:p>
            <a:fld id="{32DC00FB-4736-4582-8C97-549CD89A56F8}" type="slidenum">
              <a:rPr lang="en-US" smtClean="0"/>
              <a:t>17</a:t>
            </a:fld>
            <a:endParaRPr lang="en-US"/>
          </a:p>
        </p:txBody>
      </p:sp>
      <p:sp>
        <p:nvSpPr>
          <p:cNvPr id="5" name="Date Placeholder 4">
            <a:extLst>
              <a:ext uri="{FF2B5EF4-FFF2-40B4-BE49-F238E27FC236}">
                <a16:creationId xmlns:a16="http://schemas.microsoft.com/office/drawing/2014/main" id="{A1D5A8ED-0596-5D69-64BA-8C3B993DE9F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678305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For the immune system to work properly, they must know which cells are good cells and which are bad. To do so, antibodies have specific binding sites that will only bind with certain parts of antigens. The antibodies can only attack antigens with binding sites for those specific those specific binding sites. Antibodies each have a specifically designed binding site that will only bind with the antigen that has a marker that matches up perfectly.</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As shown in the image on the left, each antibodies is specific for a single antigen. So if your body is invaded by more than one pathogen, different antibodies are produced for each.</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18</a:t>
            </a:fld>
            <a:endParaRPr lang="en-US"/>
          </a:p>
        </p:txBody>
      </p:sp>
      <p:sp>
        <p:nvSpPr>
          <p:cNvPr id="5" name="Date Placeholder 4">
            <a:extLst>
              <a:ext uri="{FF2B5EF4-FFF2-40B4-BE49-F238E27FC236}">
                <a16:creationId xmlns:a16="http://schemas.microsoft.com/office/drawing/2014/main" id="{7848C95B-D2E4-2C8D-9FDF-9F63B609F99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2925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Each antibodies is specific for a single antigen. So if your body is invaded by more than one pathogen, different antibodies are produced for each.</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ACTIVITY TO LEARN MORE ABOUT ANTIBODIES: </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19</a:t>
            </a:fld>
            <a:endParaRPr lang="en-US"/>
          </a:p>
        </p:txBody>
      </p:sp>
      <p:sp>
        <p:nvSpPr>
          <p:cNvPr id="5" name="Date Placeholder 4">
            <a:extLst>
              <a:ext uri="{FF2B5EF4-FFF2-40B4-BE49-F238E27FC236}">
                <a16:creationId xmlns:a16="http://schemas.microsoft.com/office/drawing/2014/main" id="{5E185836-3036-B7DF-3713-BB95F5D511A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173155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COLLAGEN occurs throughout your body. They are in your tendons, ligaments, skin, cornea of the eye, cartilage, bone, blood vessels, the gut, and the material between your vertebrae.</a:t>
            </a:r>
          </a:p>
          <a:p>
            <a:r>
              <a:rPr lang="en-US" sz="1900" baseline="30000" dirty="0">
                <a:solidFill>
                  <a:srgbClr val="24408E"/>
                </a:solidFill>
                <a:latin typeface="Arial" panose="020B0604020202020204" pitchFamily="34" charset="0"/>
              </a:rPr>
              <a:t>Collagen is a group of naturally occurring proteins found only in animals (That is, plants do not have collagen). There are 16 different types of collagen.</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Collagen is the main component of connective tissue and is the most abundant  protein in mammals. It makes up 25-35% of all the protein in your body.</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When compared on a gram-for-gram basis, some collagens are stronger than steel!</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20</a:t>
            </a:fld>
            <a:endParaRPr lang="en-US"/>
          </a:p>
        </p:txBody>
      </p:sp>
      <p:sp>
        <p:nvSpPr>
          <p:cNvPr id="5" name="Date Placeholder 4">
            <a:extLst>
              <a:ext uri="{FF2B5EF4-FFF2-40B4-BE49-F238E27FC236}">
                <a16:creationId xmlns:a16="http://schemas.microsoft.com/office/drawing/2014/main" id="{C855D62E-4486-547E-7B2D-A3C39CB309E7}"/>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479654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types of muscles in your body. They are cardiac muscle, smooth muscle, and skeletal muscle.</a:t>
            </a:r>
          </a:p>
          <a:p>
            <a:r>
              <a:rPr lang="en-US" dirty="0"/>
              <a:t>Cardiac muscles are found in the heart.</a:t>
            </a:r>
          </a:p>
          <a:p>
            <a:r>
              <a:rPr lang="en-US" dirty="0"/>
              <a:t>Smooth muscles are found in the intestines as well as the blood vessels.</a:t>
            </a:r>
          </a:p>
          <a:p>
            <a:r>
              <a:rPr lang="en-US" dirty="0"/>
              <a:t>Skeletal muscles are important for making the bones move.</a:t>
            </a:r>
          </a:p>
        </p:txBody>
      </p:sp>
      <p:sp>
        <p:nvSpPr>
          <p:cNvPr id="4" name="Slide Number Placeholder 3"/>
          <p:cNvSpPr>
            <a:spLocks noGrp="1"/>
          </p:cNvSpPr>
          <p:nvPr>
            <p:ph type="sldNum" sz="quarter" idx="5"/>
          </p:nvPr>
        </p:nvSpPr>
        <p:spPr/>
        <p:txBody>
          <a:bodyPr/>
          <a:lstStyle/>
          <a:p>
            <a:fld id="{32DC00FB-4736-4582-8C97-549CD89A56F8}" type="slidenum">
              <a:rPr lang="en-US" smtClean="0"/>
              <a:t>3</a:t>
            </a:fld>
            <a:endParaRPr lang="en-US"/>
          </a:p>
        </p:txBody>
      </p:sp>
      <p:sp>
        <p:nvSpPr>
          <p:cNvPr id="5" name="Date Placeholder 4">
            <a:extLst>
              <a:ext uri="{FF2B5EF4-FFF2-40B4-BE49-F238E27FC236}">
                <a16:creationId xmlns:a16="http://schemas.microsoft.com/office/drawing/2014/main" id="{2C7285C5-91CA-FD8B-8BE2-E4AAC181513F}"/>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5682237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baseline="30000" dirty="0">
                <a:solidFill>
                  <a:srgbClr val="24408E"/>
                </a:solidFill>
                <a:latin typeface="Arial" panose="020B0604020202020204" pitchFamily="34" charset="0"/>
              </a:rPr>
              <a:t>Collagen production declines with age. Exposure to cigarette smoke and Ultraviolet light will also decrease collagen levels.</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21</a:t>
            </a:fld>
            <a:endParaRPr lang="en-US"/>
          </a:p>
        </p:txBody>
      </p:sp>
      <p:sp>
        <p:nvSpPr>
          <p:cNvPr id="5" name="Date Placeholder 4">
            <a:extLst>
              <a:ext uri="{FF2B5EF4-FFF2-40B4-BE49-F238E27FC236}">
                <a16:creationId xmlns:a16="http://schemas.microsoft.com/office/drawing/2014/main" id="{85FB8F48-0A5E-62FE-4419-7DCDF1A750A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728778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KERATINS are the main components of structures that grow from the skin, like hair. Keratin is an important component of hair whether you’ve got straight red hair, blond curly locks, or black twisty braids.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Keratins are a family of fibrous proteins. They are tough and insoluble. Aside from being an important component of your hair, they are also in your finger- and toe-nails.</a:t>
            </a:r>
          </a:p>
          <a:p>
            <a:r>
              <a:rPr lang="en-US" sz="1900" baseline="30000" dirty="0">
                <a:solidFill>
                  <a:srgbClr val="24408E"/>
                </a:solidFill>
                <a:latin typeface="Arial" panose="020B0604020202020204" pitchFamily="34" charset="0"/>
              </a:rPr>
              <a:t>For other animals, keratins are the main components of horns, hooves, claws, shells (such as for a tortoise), beaks, and feathers. Keratins are also in the wool of sheep. </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22</a:t>
            </a:fld>
            <a:endParaRPr lang="en-US"/>
          </a:p>
        </p:txBody>
      </p:sp>
      <p:sp>
        <p:nvSpPr>
          <p:cNvPr id="5" name="Date Placeholder 4">
            <a:extLst>
              <a:ext uri="{FF2B5EF4-FFF2-40B4-BE49-F238E27FC236}">
                <a16:creationId xmlns:a16="http://schemas.microsoft.com/office/drawing/2014/main" id="{5852E792-E491-51EC-3378-3A97EB12AB2B}"/>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136997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KERATINS are the main components of structures that grow from the skin, like hair. Keratin is an important component of hair whether you’ve got straight red hair, blond curly locks, or black twisty braids.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Keratins are a family of fibrous proteins. They are tough and insoluble. Aside from being an important component of your hair, they are also in your finger- and toe-nails.</a:t>
            </a:r>
          </a:p>
          <a:p>
            <a:r>
              <a:rPr lang="en-US" sz="1900" baseline="30000" dirty="0">
                <a:solidFill>
                  <a:srgbClr val="24408E"/>
                </a:solidFill>
                <a:latin typeface="Arial" panose="020B0604020202020204" pitchFamily="34" charset="0"/>
              </a:rPr>
              <a:t>For other animals, keratins are the main components of horns, hooves, claws, shells (such as for a tortoise), beaks, and feathers. Keratins are also in the wool of sheep. </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23</a:t>
            </a:fld>
            <a:endParaRPr lang="en-US"/>
          </a:p>
        </p:txBody>
      </p:sp>
      <p:sp>
        <p:nvSpPr>
          <p:cNvPr id="5" name="Date Placeholder 4">
            <a:extLst>
              <a:ext uri="{FF2B5EF4-FFF2-40B4-BE49-F238E27FC236}">
                <a16:creationId xmlns:a16="http://schemas.microsoft.com/office/drawing/2014/main" id="{A2F914E4-48A3-9619-6EB7-04349D4FA2F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98704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ELASTIN is a protein found in connective tissues throughout your body. Most notably, it is in the skin.</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Elastin sounds much like ‘elastic.’ That is because the elastin protein is flexible and gives many tissues their elasticity. If you pinch the skin on your arm and then release it, the skin will snap back into place. It is the elastin that makes your skin able to do this.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Elastin is also a crucial part of the lining of the arteries and veins of the circulatory system. Changes in our bodies cause our blood pressure to increase and decrease throughout the day. It is important that the arteries and veins can adjust to the changes in pressure. The elastin protein gives the circulatory system its ability to adjust.</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24</a:t>
            </a:fld>
            <a:endParaRPr lang="en-US"/>
          </a:p>
        </p:txBody>
      </p:sp>
      <p:sp>
        <p:nvSpPr>
          <p:cNvPr id="5" name="Date Placeholder 4">
            <a:extLst>
              <a:ext uri="{FF2B5EF4-FFF2-40B4-BE49-F238E27FC236}">
                <a16:creationId xmlns:a16="http://schemas.microsoft.com/office/drawing/2014/main" id="{EED31079-FA38-AA7D-EA36-09D8A0DDAA6C}"/>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67975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FIBRIN is a protein involved in the clotting of blood. If you cut yourself and blood starts to come out, fibrinogen produced in the liver is activated and forms fibrin. Fibrin then starts the clotting process to stop the flow of blood. The fibrin also forms connections between PLATELETS. </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All the interlocking between platelets, fibrin, and other blood components results in a plug and a scab forms.</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25</a:t>
            </a:fld>
            <a:endParaRPr lang="en-US"/>
          </a:p>
        </p:txBody>
      </p:sp>
      <p:sp>
        <p:nvSpPr>
          <p:cNvPr id="5" name="Date Placeholder 4">
            <a:extLst>
              <a:ext uri="{FF2B5EF4-FFF2-40B4-BE49-F238E27FC236}">
                <a16:creationId xmlns:a16="http://schemas.microsoft.com/office/drawing/2014/main" id="{EE87B94B-E924-ED37-FCB4-02201F346CDC}"/>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85328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MYELIN is a substance that coats the nerve cells in the brain and the rest of the central nervous system. This coating is known as the myelin sheath.</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Myelin is made of about 80% fat and 20% protein. </a:t>
            </a:r>
          </a:p>
          <a:p>
            <a:r>
              <a:rPr lang="en-US" sz="1900" baseline="30000" dirty="0">
                <a:solidFill>
                  <a:srgbClr val="24408E"/>
                </a:solidFill>
                <a:latin typeface="Arial" panose="020B0604020202020204" pitchFamily="34" charset="0"/>
              </a:rPr>
              <a:t>The main function of myelin is to speed up the transfer of electrical messages in the nervous system.</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26</a:t>
            </a:fld>
            <a:endParaRPr lang="en-US"/>
          </a:p>
        </p:txBody>
      </p:sp>
      <p:sp>
        <p:nvSpPr>
          <p:cNvPr id="5" name="Date Placeholder 4">
            <a:extLst>
              <a:ext uri="{FF2B5EF4-FFF2-40B4-BE49-F238E27FC236}">
                <a16:creationId xmlns:a16="http://schemas.microsoft.com/office/drawing/2014/main" id="{6F844AC1-692C-3E49-C30D-8A5CC6B7CD3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136652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there are many different kinds of protein in your body. All of them are necessary for you to be healthy, strong, and grow.</a:t>
            </a:r>
          </a:p>
          <a:p>
            <a:r>
              <a:rPr lang="en-US" dirty="0"/>
              <a:t>Proteins are made up of amino acids. The proteins in your body are made from the amino acids you provide in your diet.</a:t>
            </a:r>
          </a:p>
          <a:p>
            <a:r>
              <a:rPr lang="en-US" dirty="0"/>
              <a:t>The proteins you eat are broken down in the digestive tract into the amino acids that make them up. These amino acids are absorbed into the blood stream and distributed to the locations where the different proteins need to be assembled using them. </a:t>
            </a:r>
          </a:p>
        </p:txBody>
      </p:sp>
      <p:sp>
        <p:nvSpPr>
          <p:cNvPr id="4" name="Slide Number Placeholder 3"/>
          <p:cNvSpPr>
            <a:spLocks noGrp="1"/>
          </p:cNvSpPr>
          <p:nvPr>
            <p:ph type="sldNum" sz="quarter" idx="5"/>
          </p:nvPr>
        </p:nvSpPr>
        <p:spPr/>
        <p:txBody>
          <a:bodyPr/>
          <a:lstStyle/>
          <a:p>
            <a:fld id="{32DC00FB-4736-4582-8C97-549CD89A56F8}" type="slidenum">
              <a:rPr lang="en-US" smtClean="0"/>
              <a:t>27</a:t>
            </a:fld>
            <a:endParaRPr lang="en-US"/>
          </a:p>
        </p:txBody>
      </p:sp>
      <p:sp>
        <p:nvSpPr>
          <p:cNvPr id="5" name="Date Placeholder 4">
            <a:extLst>
              <a:ext uri="{FF2B5EF4-FFF2-40B4-BE49-F238E27FC236}">
                <a16:creationId xmlns:a16="http://schemas.microsoft.com/office/drawing/2014/main" id="{6E3E6065-CE95-FF39-7FC5-37A663980337}"/>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0100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You have about 650 skeletal muscles.  You are born with all the muscle fibers you will ever have. These fibers grow thicker, but your do not grow new fibers.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So when you exercise, the muscle fibers become thicker, but you do not add new muscle. Any physical activity you like to do, from dancing to playing soccer, can make you stronger because you are using your muscles when you do.</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If the muscle fibers become damaged, they will also need to be repaired but are not replaced.</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Did you know that it takes more muscles to frown than smile? It takes 43 muscles to frown, but only 17 muscles to smile. A good reason to turn that frown upside down!</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4</a:t>
            </a:fld>
            <a:endParaRPr lang="en-US"/>
          </a:p>
        </p:txBody>
      </p:sp>
      <p:sp>
        <p:nvSpPr>
          <p:cNvPr id="5" name="Date Placeholder 4">
            <a:extLst>
              <a:ext uri="{FF2B5EF4-FFF2-40B4-BE49-F238E27FC236}">
                <a16:creationId xmlns:a16="http://schemas.microsoft.com/office/drawing/2014/main" id="{705419A0-F8E3-CD0F-ED1A-914A5AA2D35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707628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Muscles provide the pull on the bone needed to make it move. Muscles cannot push on bones though to move bones back to their original position. That is why we have pairs of muscles to make a bone move.</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In the image on the left, The biceps of the arm contract while the triceps relax to bend the arm. If the biceps relax and the triceps contract, the arm straightens back out again.</a:t>
            </a:r>
          </a:p>
          <a:p>
            <a:r>
              <a:rPr lang="en-US" sz="1900" baseline="30000" dirty="0">
                <a:solidFill>
                  <a:srgbClr val="24408E"/>
                </a:solidFill>
                <a:latin typeface="Arial" panose="020B0604020202020204" pitchFamily="34" charset="0"/>
              </a:rPr>
              <a:t>.</a:t>
            </a:r>
          </a:p>
          <a:p>
            <a:r>
              <a:rPr lang="en-US" sz="1900" baseline="30000" dirty="0">
                <a:solidFill>
                  <a:srgbClr val="24408E"/>
                </a:solidFill>
                <a:latin typeface="Arial" panose="020B0604020202020204" pitchFamily="34" charset="0"/>
              </a:rPr>
              <a:t>ACTIVITY: SEE THE SHEET ON MAKING A WORKING MODEL OF AN ARM</a:t>
            </a:r>
          </a:p>
        </p:txBody>
      </p:sp>
      <p:sp>
        <p:nvSpPr>
          <p:cNvPr id="4" name="Slide Number Placeholder 3"/>
          <p:cNvSpPr>
            <a:spLocks noGrp="1"/>
          </p:cNvSpPr>
          <p:nvPr>
            <p:ph type="sldNum" sz="quarter" idx="5"/>
          </p:nvPr>
        </p:nvSpPr>
        <p:spPr/>
        <p:txBody>
          <a:bodyPr/>
          <a:lstStyle/>
          <a:p>
            <a:fld id="{32DC00FB-4736-4582-8C97-549CD89A56F8}" type="slidenum">
              <a:rPr lang="en-US" smtClean="0"/>
              <a:t>5</a:t>
            </a:fld>
            <a:endParaRPr lang="en-US"/>
          </a:p>
        </p:txBody>
      </p:sp>
      <p:sp>
        <p:nvSpPr>
          <p:cNvPr id="5" name="Date Placeholder 4">
            <a:extLst>
              <a:ext uri="{FF2B5EF4-FFF2-40B4-BE49-F238E27FC236}">
                <a16:creationId xmlns:a16="http://schemas.microsoft.com/office/drawing/2014/main" id="{D0741981-C692-4AE4-4600-0FDD6998DA2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493351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baseline="30000" dirty="0">
                <a:solidFill>
                  <a:srgbClr val="24408E"/>
                </a:solidFill>
                <a:latin typeface="Arial" panose="020B0604020202020204" pitchFamily="34" charset="0"/>
              </a:rPr>
              <a:t>You do not need smooth muscles to walk or lift weights, but they are at work all over your body. Smooth muscles are found in your stomach and digestive system. There they can contract (tighten up) and relax to allow food to pass through your body. This is called PERISTALSIS.</a:t>
            </a:r>
          </a:p>
          <a:p>
            <a:pPr defTabSz="966612">
              <a:defRPr/>
            </a:pPr>
            <a:r>
              <a:rPr lang="en-US" sz="1900" baseline="30000" dirty="0">
                <a:solidFill>
                  <a:srgbClr val="24408E"/>
                </a:solidFill>
                <a:latin typeface="Arial" panose="020B0604020202020204" pitchFamily="34" charset="0"/>
              </a:rPr>
              <a:t>Smooth muscles are also found in your bladder. When they relax, they allow you to hold in urine (pee) until you get to the bathroom. Then they contract so that you can push the urine out.</a:t>
            </a:r>
          </a:p>
          <a:p>
            <a:r>
              <a:rPr lang="en-US" sz="1900" baseline="30000" dirty="0">
                <a:solidFill>
                  <a:srgbClr val="24408E"/>
                </a:solidFill>
                <a:latin typeface="Arial" panose="020B0604020202020204" pitchFamily="34" charset="0"/>
              </a:rPr>
              <a:t>Smooth muscles are also found in the walls of ARTERIES and VEINS that carry blood throughout your body. </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6</a:t>
            </a:fld>
            <a:endParaRPr lang="en-US"/>
          </a:p>
        </p:txBody>
      </p:sp>
      <p:sp>
        <p:nvSpPr>
          <p:cNvPr id="5" name="Date Placeholder 4">
            <a:extLst>
              <a:ext uri="{FF2B5EF4-FFF2-40B4-BE49-F238E27FC236}">
                <a16:creationId xmlns:a16="http://schemas.microsoft.com/office/drawing/2014/main" id="{49E4BFB8-9EF9-EA59-1C79-A60C3F104F6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033278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900" baseline="30000" dirty="0">
                <a:solidFill>
                  <a:srgbClr val="24408E"/>
                </a:solidFill>
                <a:latin typeface="Arial" panose="020B0604020202020204" pitchFamily="34" charset="0"/>
              </a:rPr>
              <a:t>They are also in the RESPIRATORY (breathing) and REPRODUCTIVE systems. The diaphragm is important for breathing in and out. The uterus of mothers have muscles to help deliver the baby.</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You’ll find smooth muscles at work behind the scenes in your EYES too. These muscles keep your eyes focused. The eye muscles can change the size of the iris and alter the shape of the lens so you can see clearly.</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In SKIN, smooth muscle cells cause your hair to stand erect in response to cold temperature or fear.</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7</a:t>
            </a:fld>
            <a:endParaRPr lang="en-US"/>
          </a:p>
        </p:txBody>
      </p:sp>
      <p:sp>
        <p:nvSpPr>
          <p:cNvPr id="5" name="Date Placeholder 4">
            <a:extLst>
              <a:ext uri="{FF2B5EF4-FFF2-40B4-BE49-F238E27FC236}">
                <a16:creationId xmlns:a16="http://schemas.microsoft.com/office/drawing/2014/main" id="{F729B2CA-4D85-7281-3252-498E3A35F6F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575513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The muscles of the HEART are called CARDIAC MUSCLES. The thick muscles of the heart contract to pump out blood and then relax to let blood back in after it has circulated through the body.</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Just like smooth muscles, cardiac muscles work all by themselves without you having to think about them. So they are referred to as INVOLUNTARY MUSCLES.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Your PULSE is a measure of how fast your heart is beating. It is the number of beats your heart makes in one minute. Your heart beats faster or slower depending on what you are doing. You can feel your pulse at certain points on your body. The easiest place to feel it is in your wrist, using the first two fingers of your other hand. </a:t>
            </a:r>
          </a:p>
          <a:p>
            <a:endParaRPr lang="en-US" sz="1900" baseline="30000" dirty="0">
              <a:solidFill>
                <a:srgbClr val="24408E"/>
              </a:solidFill>
              <a:latin typeface="Arial" panose="020B0604020202020204" pitchFamily="34" charset="0"/>
            </a:endParaRPr>
          </a:p>
          <a:p>
            <a:r>
              <a:rPr lang="en-US" dirty="0"/>
              <a:t>ACTIVITY: CALCULATE YOUR PULSE RATE RESTING AND WHEN ACTIVE AND THEN GRAPH THE RESULTS.</a:t>
            </a:r>
          </a:p>
        </p:txBody>
      </p:sp>
      <p:sp>
        <p:nvSpPr>
          <p:cNvPr id="4" name="Slide Number Placeholder 3"/>
          <p:cNvSpPr>
            <a:spLocks noGrp="1"/>
          </p:cNvSpPr>
          <p:nvPr>
            <p:ph type="sldNum" sz="quarter" idx="5"/>
          </p:nvPr>
        </p:nvSpPr>
        <p:spPr/>
        <p:txBody>
          <a:bodyPr/>
          <a:lstStyle/>
          <a:p>
            <a:fld id="{32DC00FB-4736-4582-8C97-549CD89A56F8}" type="slidenum">
              <a:rPr lang="en-US" smtClean="0"/>
              <a:t>8</a:t>
            </a:fld>
            <a:endParaRPr lang="en-US"/>
          </a:p>
        </p:txBody>
      </p:sp>
      <p:sp>
        <p:nvSpPr>
          <p:cNvPr id="5" name="Date Placeholder 4">
            <a:extLst>
              <a:ext uri="{FF2B5EF4-FFF2-40B4-BE49-F238E27FC236}">
                <a16:creationId xmlns:a16="http://schemas.microsoft.com/office/drawing/2014/main" id="{E56EAF40-990A-628F-2078-07B25CF0C07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282236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Hemoglobin [pronounced HEE-</a:t>
            </a:r>
            <a:r>
              <a:rPr lang="en-US" sz="1900" baseline="30000" dirty="0" err="1">
                <a:solidFill>
                  <a:srgbClr val="24408E"/>
                </a:solidFill>
                <a:latin typeface="Arial" panose="020B0604020202020204" pitchFamily="34" charset="0"/>
              </a:rPr>
              <a:t>muh</a:t>
            </a:r>
            <a:r>
              <a:rPr lang="en-US" sz="1900" baseline="30000" dirty="0">
                <a:solidFill>
                  <a:srgbClr val="24408E"/>
                </a:solidFill>
                <a:latin typeface="Arial" panose="020B0604020202020204" pitchFamily="34" charset="0"/>
              </a:rPr>
              <a:t>-glow-bin] is an important protein found in your red blood cells.</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Red blood cells pick up oxygen while in the lungs. The oxygen is bonded to the hemoglobin found in the red blood cell. The blood then travels to where the oxygen is needed, and it is released from the hemoglobin.</a:t>
            </a:r>
          </a:p>
          <a:p>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9</a:t>
            </a:fld>
            <a:endParaRPr lang="en-US"/>
          </a:p>
        </p:txBody>
      </p:sp>
      <p:sp>
        <p:nvSpPr>
          <p:cNvPr id="5" name="Date Placeholder 4">
            <a:extLst>
              <a:ext uri="{FF2B5EF4-FFF2-40B4-BE49-F238E27FC236}">
                <a16:creationId xmlns:a16="http://schemas.microsoft.com/office/drawing/2014/main" id="{6B5F324F-3A10-9EFF-D5D2-1B249FDFE5D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646663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baseline="30000" dirty="0">
                <a:solidFill>
                  <a:srgbClr val="24408E"/>
                </a:solidFill>
                <a:latin typeface="Arial" panose="020B0604020202020204" pitchFamily="34" charset="0"/>
              </a:rPr>
              <a:t>There are special proteins in your cells that make things happen very fast. These special proteins are called ENZYMES. Enzymes are important for speeding up chemical reactions. There are thousands of chemical reactions that happen in your body every day. These reactions need to happen very fast if you are going to survive.</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Enzymes have an area know as the ACTIVE SITE. The SUBSTRATE is the molecule that the enzyme acts on. The substrate attaches to the active site and gets either broken into component parts. Also, different substrates attach to the active site to create a new molecule. So enzymes can build up molecules or break them down.</a:t>
            </a:r>
          </a:p>
          <a:p>
            <a:endParaRPr lang="en-US" sz="1900" baseline="30000" dirty="0">
              <a:solidFill>
                <a:srgbClr val="24408E"/>
              </a:solidFill>
              <a:latin typeface="Arial" panose="020B0604020202020204" pitchFamily="34" charset="0"/>
            </a:endParaRPr>
          </a:p>
          <a:p>
            <a:r>
              <a:rPr lang="en-US" sz="1900" baseline="30000" dirty="0">
                <a:solidFill>
                  <a:srgbClr val="24408E"/>
                </a:solidFill>
                <a:latin typeface="Arial" panose="020B0604020202020204" pitchFamily="34" charset="0"/>
              </a:rPr>
              <a:t>The enzymes are not damaged during the reaction. They can be used over and over.</a:t>
            </a:r>
            <a:endParaRPr lang="en-US" dirty="0"/>
          </a:p>
        </p:txBody>
      </p:sp>
      <p:sp>
        <p:nvSpPr>
          <p:cNvPr id="4" name="Slide Number Placeholder 3"/>
          <p:cNvSpPr>
            <a:spLocks noGrp="1"/>
          </p:cNvSpPr>
          <p:nvPr>
            <p:ph type="sldNum" sz="quarter" idx="5"/>
          </p:nvPr>
        </p:nvSpPr>
        <p:spPr/>
        <p:txBody>
          <a:bodyPr/>
          <a:lstStyle/>
          <a:p>
            <a:fld id="{32DC00FB-4736-4582-8C97-549CD89A56F8}" type="slidenum">
              <a:rPr lang="en-US" smtClean="0"/>
              <a:t>10</a:t>
            </a:fld>
            <a:endParaRPr lang="en-US"/>
          </a:p>
        </p:txBody>
      </p:sp>
      <p:sp>
        <p:nvSpPr>
          <p:cNvPr id="5" name="Date Placeholder 4">
            <a:extLst>
              <a:ext uri="{FF2B5EF4-FFF2-40B4-BE49-F238E27FC236}">
                <a16:creationId xmlns:a16="http://schemas.microsoft.com/office/drawing/2014/main" id="{9D7A3FE9-4329-7EB5-225B-5465C919D44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052639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7250523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4100861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A069186-7030-49A4-A3AA-C737CA07633F}"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26217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1881296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A069186-7030-49A4-A3AA-C737CA07633F}"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19439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37845702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1920155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2118194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1796642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1B436A-980D-444C-AF96-F39F08FA11CA}" type="datetimeFigureOut">
              <a:rPr lang="en-US" smtClean="0"/>
              <a:t>3/18/2024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1275559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229332989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31B436A-980D-444C-AF96-F39F08FA11CA}" type="datetimeFigureOut">
              <a:rPr lang="en-US" smtClean="0"/>
              <a:t>3/18/2024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237164843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31B436A-980D-444C-AF96-F39F08FA11CA}" type="datetimeFigureOut">
              <a:rPr lang="en-US" smtClean="0"/>
              <a:t>3/18/2024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2693191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1B436A-980D-444C-AF96-F39F08FA11CA}" type="datetimeFigureOut">
              <a:rPr lang="en-US" smtClean="0"/>
              <a:t>3/18/2024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354450555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42448831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1B436A-980D-444C-AF96-F39F08FA11CA}" type="datetimeFigureOut">
              <a:rPr lang="en-US" smtClean="0"/>
              <a:t>3/18/2024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A069186-7030-49A4-A3AA-C737CA07633F}" type="slidenum">
              <a:rPr lang="en-US" smtClean="0"/>
              <a:t>‹#›</a:t>
            </a:fld>
            <a:endParaRPr lang="en-US"/>
          </a:p>
        </p:txBody>
      </p:sp>
    </p:spTree>
    <p:extLst>
      <p:ext uri="{BB962C8B-B14F-4D97-AF65-F5344CB8AC3E}">
        <p14:creationId xmlns:p14="http://schemas.microsoft.com/office/powerpoint/2010/main" val="1295774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31B436A-980D-444C-AF96-F39F08FA11CA}" type="datetimeFigureOut">
              <a:rPr lang="en-US" smtClean="0"/>
              <a:t>3/18/2024</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A069186-7030-49A4-A3AA-C737CA07633F}" type="slidenum">
              <a:rPr lang="en-US" smtClean="0"/>
              <a:t>‹#›</a:t>
            </a:fld>
            <a:endParaRPr lang="en-US"/>
          </a:p>
        </p:txBody>
      </p:sp>
    </p:spTree>
    <p:extLst>
      <p:ext uri="{BB962C8B-B14F-4D97-AF65-F5344CB8AC3E}">
        <p14:creationId xmlns:p14="http://schemas.microsoft.com/office/powerpoint/2010/main" val="1973071276"/>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3983" r:id="rId14"/>
    <p:sldLayoutId id="2147483984" r:id="rId15"/>
    <p:sldLayoutId id="2147483985"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EA8FF-07BB-41EF-B91E-EE6268762F76}"/>
              </a:ext>
            </a:extLst>
          </p:cNvPr>
          <p:cNvSpPr>
            <a:spLocks noGrp="1"/>
          </p:cNvSpPr>
          <p:nvPr>
            <p:ph type="ctrTitle"/>
          </p:nvPr>
        </p:nvSpPr>
        <p:spPr>
          <a:xfrm>
            <a:off x="2380492" y="1345123"/>
            <a:ext cx="8915399" cy="2262781"/>
          </a:xfrm>
        </p:spPr>
        <p:txBody>
          <a:bodyPr>
            <a:normAutofit/>
          </a:bodyPr>
          <a:lstStyle/>
          <a:p>
            <a:r>
              <a:rPr lang="en-US" sz="6600" b="1" dirty="0"/>
              <a:t>IMPORTANT PROTEINS </a:t>
            </a:r>
            <a:br>
              <a:rPr lang="en-US" sz="6600" b="1" dirty="0"/>
            </a:br>
            <a:r>
              <a:rPr lang="en-US" sz="6600" b="1" dirty="0"/>
              <a:t>IN YOUR BODY</a:t>
            </a:r>
          </a:p>
        </p:txBody>
      </p:sp>
    </p:spTree>
    <p:extLst>
      <p:ext uri="{BB962C8B-B14F-4D97-AF65-F5344CB8AC3E}">
        <p14:creationId xmlns:p14="http://schemas.microsoft.com/office/powerpoint/2010/main" val="41573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350291"/>
            <a:ext cx="8911687" cy="1280890"/>
          </a:xfrm>
        </p:spPr>
        <p:txBody>
          <a:bodyPr>
            <a:noAutofit/>
          </a:bodyPr>
          <a:lstStyle/>
          <a:p>
            <a:r>
              <a:rPr lang="en-US" sz="5500" b="1" dirty="0"/>
              <a:t>ENZYMES - Miscellaneous</a:t>
            </a:r>
          </a:p>
        </p:txBody>
      </p:sp>
      <p:pic>
        <p:nvPicPr>
          <p:cNvPr id="4100" name="Picture 4">
            <a:extLst>
              <a:ext uri="{FF2B5EF4-FFF2-40B4-BE49-F238E27FC236}">
                <a16:creationId xmlns:a16="http://schemas.microsoft.com/office/drawing/2014/main" id="{59834C02-04CF-4908-9FD3-99677889F03E}"/>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t="15054" b="-1"/>
          <a:stretch/>
        </p:blipFill>
        <p:spPr bwMode="auto">
          <a:xfrm>
            <a:off x="1035719" y="1238256"/>
            <a:ext cx="5188125" cy="526945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F62AED7-1D32-4269-9CB9-DBFBBEA7C2C4}"/>
              </a:ext>
            </a:extLst>
          </p:cNvPr>
          <p:cNvSpPr>
            <a:spLocks noGrp="1"/>
          </p:cNvSpPr>
          <p:nvPr>
            <p:ph sz="half" idx="2"/>
          </p:nvPr>
        </p:nvSpPr>
        <p:spPr>
          <a:xfrm>
            <a:off x="6618514" y="1393371"/>
            <a:ext cx="5188125" cy="5114338"/>
          </a:xfrm>
        </p:spPr>
        <p:txBody>
          <a:bodyPr>
            <a:normAutofit fontScale="92500"/>
          </a:bodyPr>
          <a:lstStyle/>
          <a:p>
            <a:r>
              <a:rPr lang="en-US" sz="2400" dirty="0"/>
              <a:t>Special proteins important for speeding up chemical reactions</a:t>
            </a:r>
          </a:p>
          <a:p>
            <a:pPr lvl="1">
              <a:buFont typeface="Courier New" panose="02070309020205020404" pitchFamily="49" charset="0"/>
              <a:buChar char="o"/>
            </a:pPr>
            <a:r>
              <a:rPr lang="en-US" sz="2400" dirty="0"/>
              <a:t>Thousands of chemical reactions in your body every day</a:t>
            </a:r>
          </a:p>
          <a:p>
            <a:r>
              <a:rPr lang="en-US" sz="2400" dirty="0"/>
              <a:t>Enzymes have an ACTIVE SITE that will recognize the SUBSTRATE to act upon</a:t>
            </a:r>
          </a:p>
          <a:p>
            <a:r>
              <a:rPr lang="en-US" sz="2400" dirty="0"/>
              <a:t>Enzymes can BREAK APART substrates or COMBINE multiple substrates</a:t>
            </a:r>
          </a:p>
          <a:p>
            <a:r>
              <a:rPr lang="en-US" sz="2400" dirty="0"/>
              <a:t>Enzymes can be used over and over again</a:t>
            </a:r>
          </a:p>
        </p:txBody>
      </p:sp>
    </p:spTree>
    <p:extLst>
      <p:ext uri="{BB962C8B-B14F-4D97-AF65-F5344CB8AC3E}">
        <p14:creationId xmlns:p14="http://schemas.microsoft.com/office/powerpoint/2010/main" val="1318644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501102" y="313711"/>
            <a:ext cx="8911687" cy="1280890"/>
          </a:xfrm>
        </p:spPr>
        <p:txBody>
          <a:bodyPr>
            <a:normAutofit fontScale="90000"/>
          </a:bodyPr>
          <a:lstStyle/>
          <a:p>
            <a:r>
              <a:rPr lang="en-US" sz="7200" b="1" dirty="0"/>
              <a:t>ENZYMES - Digestive</a:t>
            </a:r>
          </a:p>
        </p:txBody>
      </p:sp>
      <p:pic>
        <p:nvPicPr>
          <p:cNvPr id="3074" name="Picture 2">
            <a:extLst>
              <a:ext uri="{FF2B5EF4-FFF2-40B4-BE49-F238E27FC236}">
                <a16:creationId xmlns:a16="http://schemas.microsoft.com/office/drawing/2014/main" id="{EAF1E0E6-87D1-4E29-B0B0-F29439E3DB3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1501102" y="1539875"/>
            <a:ext cx="3332155" cy="519757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1917C04-44EC-4028-92A5-8862C0452699}"/>
              </a:ext>
            </a:extLst>
          </p:cNvPr>
          <p:cNvSpPr>
            <a:spLocks noGrp="1"/>
          </p:cNvSpPr>
          <p:nvPr>
            <p:ph sz="half" idx="2"/>
          </p:nvPr>
        </p:nvSpPr>
        <p:spPr>
          <a:xfrm>
            <a:off x="5201813" y="1539875"/>
            <a:ext cx="6271730" cy="5197574"/>
          </a:xfrm>
        </p:spPr>
        <p:txBody>
          <a:bodyPr>
            <a:normAutofit/>
          </a:bodyPr>
          <a:lstStyle/>
          <a:p>
            <a:r>
              <a:rPr lang="en-US" sz="2800" dirty="0"/>
              <a:t>Digestive system has specific enzymes that help break down the food you eat</a:t>
            </a:r>
          </a:p>
          <a:p>
            <a:pPr lvl="1"/>
            <a:r>
              <a:rPr lang="en-US" sz="2800" dirty="0"/>
              <a:t>Amylases digest starch</a:t>
            </a:r>
          </a:p>
          <a:p>
            <a:pPr lvl="1"/>
            <a:r>
              <a:rPr lang="en-US" sz="2800" dirty="0"/>
              <a:t>Proteases digest protein</a:t>
            </a:r>
          </a:p>
          <a:p>
            <a:pPr lvl="1"/>
            <a:r>
              <a:rPr lang="en-US" sz="2800" dirty="0"/>
              <a:t>Lipases digest fat</a:t>
            </a:r>
          </a:p>
          <a:p>
            <a:r>
              <a:rPr lang="en-US" sz="2800" dirty="0"/>
              <a:t>Nutrients released from digestion are then absorbed into the blood stream and moved to where they are needed.</a:t>
            </a:r>
          </a:p>
        </p:txBody>
      </p:sp>
    </p:spTree>
    <p:extLst>
      <p:ext uri="{BB962C8B-B14F-4D97-AF65-F5344CB8AC3E}">
        <p14:creationId xmlns:p14="http://schemas.microsoft.com/office/powerpoint/2010/main" val="349437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2026868" y="306333"/>
            <a:ext cx="8911687" cy="1280890"/>
          </a:xfrm>
        </p:spPr>
        <p:txBody>
          <a:bodyPr>
            <a:noAutofit/>
          </a:bodyPr>
          <a:lstStyle/>
          <a:p>
            <a:r>
              <a:rPr lang="en-US" sz="7200" b="1" dirty="0"/>
              <a:t>HORMONES</a:t>
            </a:r>
          </a:p>
        </p:txBody>
      </p:sp>
      <p:sp>
        <p:nvSpPr>
          <p:cNvPr id="3" name="Content Placeholder 2">
            <a:extLst>
              <a:ext uri="{FF2B5EF4-FFF2-40B4-BE49-F238E27FC236}">
                <a16:creationId xmlns:a16="http://schemas.microsoft.com/office/drawing/2014/main" id="{1D6B8244-8898-494F-A43E-C8EC453D4B0F}"/>
              </a:ext>
            </a:extLst>
          </p:cNvPr>
          <p:cNvSpPr>
            <a:spLocks noGrp="1"/>
          </p:cNvSpPr>
          <p:nvPr>
            <p:ph idx="1"/>
          </p:nvPr>
        </p:nvSpPr>
        <p:spPr>
          <a:xfrm>
            <a:off x="2219097" y="1587223"/>
            <a:ext cx="8915400" cy="4073348"/>
          </a:xfrm>
        </p:spPr>
        <p:txBody>
          <a:bodyPr>
            <a:normAutofit/>
          </a:bodyPr>
          <a:lstStyle/>
          <a:p>
            <a:r>
              <a:rPr lang="en-US" sz="3600" dirty="0"/>
              <a:t>Special proteins your body makes to help it do certain things</a:t>
            </a:r>
          </a:p>
          <a:p>
            <a:r>
              <a:rPr lang="en-US" sz="3600" dirty="0"/>
              <a:t>ENDOCRINE ORGANS release hormones in response to triggers</a:t>
            </a:r>
          </a:p>
          <a:p>
            <a:r>
              <a:rPr lang="en-US" sz="3600" dirty="0"/>
              <a:t>HORMONES acts as messengers that act on other organs in the body</a:t>
            </a:r>
          </a:p>
        </p:txBody>
      </p:sp>
    </p:spTree>
    <p:extLst>
      <p:ext uri="{BB962C8B-B14F-4D97-AF65-F5344CB8AC3E}">
        <p14:creationId xmlns:p14="http://schemas.microsoft.com/office/powerpoint/2010/main" val="379805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2026868" y="306333"/>
            <a:ext cx="8911687" cy="1280890"/>
          </a:xfrm>
        </p:spPr>
        <p:txBody>
          <a:bodyPr>
            <a:noAutofit/>
          </a:bodyPr>
          <a:lstStyle/>
          <a:p>
            <a:r>
              <a:rPr lang="en-US" sz="7200" b="1" dirty="0"/>
              <a:t>HORMONES</a:t>
            </a:r>
          </a:p>
        </p:txBody>
      </p:sp>
      <p:sp>
        <p:nvSpPr>
          <p:cNvPr id="3" name="Content Placeholder 2">
            <a:extLst>
              <a:ext uri="{FF2B5EF4-FFF2-40B4-BE49-F238E27FC236}">
                <a16:creationId xmlns:a16="http://schemas.microsoft.com/office/drawing/2014/main" id="{1D6B8244-8898-494F-A43E-C8EC453D4B0F}"/>
              </a:ext>
            </a:extLst>
          </p:cNvPr>
          <p:cNvSpPr>
            <a:spLocks noGrp="1"/>
          </p:cNvSpPr>
          <p:nvPr>
            <p:ph idx="1"/>
          </p:nvPr>
        </p:nvSpPr>
        <p:spPr>
          <a:xfrm>
            <a:off x="2219097" y="1587223"/>
            <a:ext cx="8915400" cy="4073348"/>
          </a:xfrm>
        </p:spPr>
        <p:txBody>
          <a:bodyPr>
            <a:normAutofit/>
          </a:bodyPr>
          <a:lstStyle/>
          <a:p>
            <a:r>
              <a:rPr lang="en-US" sz="3600" dirty="0"/>
              <a:t>Hormones tell you:</a:t>
            </a:r>
          </a:p>
          <a:p>
            <a:pPr lvl="1"/>
            <a:r>
              <a:rPr lang="en-US" sz="3400" dirty="0"/>
              <a:t>When to go to sleep (MELATONIN)</a:t>
            </a:r>
          </a:p>
          <a:p>
            <a:pPr lvl="1"/>
            <a:r>
              <a:rPr lang="en-US" sz="3400" dirty="0"/>
              <a:t>When to wake up (CORTISOL)</a:t>
            </a:r>
          </a:p>
          <a:p>
            <a:pPr lvl="1"/>
            <a:r>
              <a:rPr lang="en-US" sz="3400" dirty="0"/>
              <a:t>When to eat (GHRELIN)</a:t>
            </a:r>
          </a:p>
          <a:p>
            <a:pPr lvl="1"/>
            <a:r>
              <a:rPr lang="en-US" sz="3400" dirty="0"/>
              <a:t>When you are full (LEPTIN)</a:t>
            </a:r>
          </a:p>
        </p:txBody>
      </p:sp>
    </p:spTree>
    <p:extLst>
      <p:ext uri="{BB962C8B-B14F-4D97-AF65-F5344CB8AC3E}">
        <p14:creationId xmlns:p14="http://schemas.microsoft.com/office/powerpoint/2010/main" val="3775132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09153" y="305705"/>
            <a:ext cx="8911687" cy="1280890"/>
          </a:xfrm>
        </p:spPr>
        <p:txBody>
          <a:bodyPr>
            <a:noAutofit/>
          </a:bodyPr>
          <a:lstStyle/>
          <a:p>
            <a:r>
              <a:rPr lang="en-US" sz="7200" b="1" dirty="0"/>
              <a:t>HORMONES</a:t>
            </a:r>
          </a:p>
        </p:txBody>
      </p:sp>
      <p:pic>
        <p:nvPicPr>
          <p:cNvPr id="4098" name="Picture 2">
            <a:extLst>
              <a:ext uri="{FF2B5EF4-FFF2-40B4-BE49-F238E27FC236}">
                <a16:creationId xmlns:a16="http://schemas.microsoft.com/office/drawing/2014/main" id="{6E3AF609-04CB-4529-A19D-3CD3F105B14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1471160" y="1328057"/>
            <a:ext cx="5207350" cy="522423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D6B8244-8898-494F-A43E-C8EC453D4B0F}"/>
              </a:ext>
            </a:extLst>
          </p:cNvPr>
          <p:cNvSpPr>
            <a:spLocks noGrp="1"/>
          </p:cNvSpPr>
          <p:nvPr>
            <p:ph sz="half" idx="2"/>
          </p:nvPr>
        </p:nvSpPr>
        <p:spPr>
          <a:xfrm>
            <a:off x="6929418" y="1328056"/>
            <a:ext cx="4979555" cy="5224237"/>
          </a:xfrm>
        </p:spPr>
        <p:txBody>
          <a:bodyPr>
            <a:normAutofit lnSpcReduction="10000"/>
          </a:bodyPr>
          <a:lstStyle/>
          <a:p>
            <a:r>
              <a:rPr lang="en-US" sz="2800" dirty="0"/>
              <a:t>GHRELIN – produced by stomach to tell brain your body needs food</a:t>
            </a:r>
          </a:p>
          <a:p>
            <a:r>
              <a:rPr lang="en-US" sz="2800" dirty="0"/>
              <a:t>INCRETIN – produced by stomach that stimulates insulin secretion by the pancreas</a:t>
            </a:r>
          </a:p>
          <a:p>
            <a:r>
              <a:rPr lang="en-US" sz="2800" dirty="0"/>
              <a:t>INSULIN – regulates blood sugar levels</a:t>
            </a:r>
          </a:p>
          <a:p>
            <a:r>
              <a:rPr lang="en-US" sz="2800" dirty="0"/>
              <a:t>LEPTIN – produced by fat cells to tell your brain that you are full</a:t>
            </a:r>
          </a:p>
        </p:txBody>
      </p:sp>
    </p:spTree>
    <p:extLst>
      <p:ext uri="{BB962C8B-B14F-4D97-AF65-F5344CB8AC3E}">
        <p14:creationId xmlns:p14="http://schemas.microsoft.com/office/powerpoint/2010/main" val="28775706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420669"/>
            <a:ext cx="8911687" cy="1280890"/>
          </a:xfrm>
        </p:spPr>
        <p:txBody>
          <a:bodyPr>
            <a:noAutofit/>
          </a:bodyPr>
          <a:lstStyle/>
          <a:p>
            <a:r>
              <a:rPr lang="en-US" sz="7200" b="1" dirty="0"/>
              <a:t>HORMONES</a:t>
            </a:r>
          </a:p>
        </p:txBody>
      </p:sp>
      <p:pic>
        <p:nvPicPr>
          <p:cNvPr id="8194" name="Picture 2">
            <a:extLst>
              <a:ext uri="{FF2B5EF4-FFF2-40B4-BE49-F238E27FC236}">
                <a16:creationId xmlns:a16="http://schemas.microsoft.com/office/drawing/2014/main" id="{395815F3-AA17-4EA9-9AA3-D807BE8B2109}"/>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1640155" y="1628001"/>
            <a:ext cx="4509449" cy="499051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2778AD4-4B7C-464F-BD47-DA1064969060}"/>
              </a:ext>
            </a:extLst>
          </p:cNvPr>
          <p:cNvSpPr>
            <a:spLocks noGrp="1"/>
          </p:cNvSpPr>
          <p:nvPr>
            <p:ph sz="half" idx="2"/>
          </p:nvPr>
        </p:nvSpPr>
        <p:spPr>
          <a:xfrm>
            <a:off x="6368606" y="1864964"/>
            <a:ext cx="5409735" cy="4753550"/>
          </a:xfrm>
        </p:spPr>
        <p:txBody>
          <a:bodyPr>
            <a:normAutofit/>
          </a:bodyPr>
          <a:lstStyle/>
          <a:p>
            <a:r>
              <a:rPr lang="en-US" sz="2000" dirty="0"/>
              <a:t>HYPOTHALAMUS in the brain secretes ACTH which is a hormone that tells the adrenal gland to secrete hormones</a:t>
            </a:r>
          </a:p>
          <a:p>
            <a:r>
              <a:rPr lang="en-US" sz="2000" dirty="0"/>
              <a:t>ADRENAL GLANDS secrete adrenaline and cortisol</a:t>
            </a:r>
          </a:p>
          <a:p>
            <a:pPr lvl="1">
              <a:buFont typeface="Courier New" panose="02070309020205020404" pitchFamily="49" charset="0"/>
              <a:buChar char="o"/>
            </a:pPr>
            <a:r>
              <a:rPr lang="en-US" sz="1800" dirty="0"/>
              <a:t>Liver converts glycogen to glucose so more energy available for flight or fight</a:t>
            </a:r>
          </a:p>
          <a:p>
            <a:pPr lvl="1">
              <a:buFont typeface="Courier New" panose="02070309020205020404" pitchFamily="49" charset="0"/>
              <a:buChar char="o"/>
            </a:pPr>
            <a:r>
              <a:rPr lang="en-US" sz="1800" dirty="0"/>
              <a:t>Lungs become more efficient so you can get more oxygen</a:t>
            </a:r>
          </a:p>
          <a:p>
            <a:pPr lvl="1">
              <a:buFont typeface="Courier New" panose="02070309020205020404" pitchFamily="49" charset="0"/>
              <a:buChar char="o"/>
            </a:pPr>
            <a:r>
              <a:rPr lang="en-US" sz="1800" dirty="0"/>
              <a:t>Heart rate goes up to get oxygen and glucose to muscles</a:t>
            </a:r>
          </a:p>
          <a:p>
            <a:pPr lvl="1">
              <a:buFont typeface="Courier New" panose="02070309020205020404" pitchFamily="49" charset="0"/>
              <a:buChar char="o"/>
            </a:pPr>
            <a:r>
              <a:rPr lang="en-US" sz="1800" dirty="0"/>
              <a:t>Blood pressure goes up</a:t>
            </a:r>
          </a:p>
          <a:p>
            <a:pPr lvl="1">
              <a:buFont typeface="Courier New" panose="02070309020205020404" pitchFamily="49" charset="0"/>
              <a:buChar char="o"/>
            </a:pPr>
            <a:r>
              <a:rPr lang="en-US" sz="1800" dirty="0"/>
              <a:t>Activity of digestive tract decreases</a:t>
            </a:r>
          </a:p>
        </p:txBody>
      </p:sp>
    </p:spTree>
    <p:extLst>
      <p:ext uri="{BB962C8B-B14F-4D97-AF65-F5344CB8AC3E}">
        <p14:creationId xmlns:p14="http://schemas.microsoft.com/office/powerpoint/2010/main" val="2622662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313711"/>
            <a:ext cx="8911687" cy="1280890"/>
          </a:xfrm>
        </p:spPr>
        <p:txBody>
          <a:bodyPr>
            <a:noAutofit/>
          </a:bodyPr>
          <a:lstStyle/>
          <a:p>
            <a:r>
              <a:rPr lang="en-US" sz="7200" b="1" dirty="0"/>
              <a:t>HORMONES</a:t>
            </a:r>
          </a:p>
        </p:txBody>
      </p:sp>
      <p:pic>
        <p:nvPicPr>
          <p:cNvPr id="7170" name="Picture 2">
            <a:extLst>
              <a:ext uri="{FF2B5EF4-FFF2-40B4-BE49-F238E27FC236}">
                <a16:creationId xmlns:a16="http://schemas.microsoft.com/office/drawing/2014/main" id="{10310227-20D8-4CA5-840A-77C1A6F8A35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1248271" y="1512826"/>
            <a:ext cx="5004414" cy="500441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985B838-CA09-42D8-95C7-A6964AD83811}"/>
              </a:ext>
            </a:extLst>
          </p:cNvPr>
          <p:cNvSpPr>
            <a:spLocks noGrp="1"/>
          </p:cNvSpPr>
          <p:nvPr>
            <p:ph sz="half" idx="2"/>
          </p:nvPr>
        </p:nvSpPr>
        <p:spPr>
          <a:xfrm>
            <a:off x="6644570" y="1594601"/>
            <a:ext cx="5307944" cy="4922639"/>
          </a:xfrm>
        </p:spPr>
        <p:txBody>
          <a:bodyPr>
            <a:normAutofit fontScale="92500" lnSpcReduction="10000"/>
          </a:bodyPr>
          <a:lstStyle/>
          <a:p>
            <a:r>
              <a:rPr lang="en-US" sz="2800" dirty="0"/>
              <a:t>HYPOTHALAMUS in the brain secretes GROWTH HORMONE RELEASING HORMONE (GHRH) to stimulate the pituitary gland</a:t>
            </a:r>
          </a:p>
          <a:p>
            <a:r>
              <a:rPr lang="en-US" sz="2800" dirty="0"/>
              <a:t>PITUITARY GLAND secretes GROWTH HORMONE (GH) which acts on the liver</a:t>
            </a:r>
          </a:p>
          <a:p>
            <a:r>
              <a:rPr lang="en-US" sz="2800" dirty="0"/>
              <a:t>LIVER releases INSULIN-LIKE GROWTH FACTOR (IGF-1) which works on various tissues involved in you growing</a:t>
            </a:r>
          </a:p>
        </p:txBody>
      </p:sp>
    </p:spTree>
    <p:extLst>
      <p:ext uri="{BB962C8B-B14F-4D97-AF65-F5344CB8AC3E}">
        <p14:creationId xmlns:p14="http://schemas.microsoft.com/office/powerpoint/2010/main" val="2866833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74467" y="305705"/>
            <a:ext cx="8911687" cy="1280890"/>
          </a:xfrm>
        </p:spPr>
        <p:txBody>
          <a:bodyPr>
            <a:noAutofit/>
          </a:bodyPr>
          <a:lstStyle/>
          <a:p>
            <a:r>
              <a:rPr lang="en-US" sz="7200" b="1" dirty="0"/>
              <a:t>ANTIBODIES</a:t>
            </a:r>
          </a:p>
        </p:txBody>
      </p:sp>
      <p:pic>
        <p:nvPicPr>
          <p:cNvPr id="6146" name="Picture 2">
            <a:extLst>
              <a:ext uri="{FF2B5EF4-FFF2-40B4-BE49-F238E27FC236}">
                <a16:creationId xmlns:a16="http://schemas.microsoft.com/office/drawing/2014/main" id="{ABFDF902-555C-4ADF-B9F8-3CC2D600419B}"/>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1069700" y="1586595"/>
            <a:ext cx="4739692" cy="473969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8E5FF33-3868-4627-AC5D-541CD096068E}"/>
              </a:ext>
            </a:extLst>
          </p:cNvPr>
          <p:cNvSpPr>
            <a:spLocks noGrp="1"/>
          </p:cNvSpPr>
          <p:nvPr>
            <p:ph sz="half" idx="2"/>
          </p:nvPr>
        </p:nvSpPr>
        <p:spPr>
          <a:xfrm>
            <a:off x="6382610" y="1542395"/>
            <a:ext cx="5504590" cy="4783891"/>
          </a:xfrm>
        </p:spPr>
        <p:txBody>
          <a:bodyPr>
            <a:normAutofit lnSpcReduction="10000"/>
          </a:bodyPr>
          <a:lstStyle/>
          <a:p>
            <a:r>
              <a:rPr lang="en-US" sz="3200" dirty="0"/>
              <a:t>IMMUNE SYSTEM helps  to protect you against diseases caused by PATHOGENS such as viruses and bacteria</a:t>
            </a:r>
          </a:p>
          <a:p>
            <a:pPr lvl="1">
              <a:buFont typeface="Courier New" panose="02070309020205020404" pitchFamily="49" charset="0"/>
              <a:buChar char="o"/>
            </a:pPr>
            <a:r>
              <a:rPr lang="en-US" sz="2800" dirty="0"/>
              <a:t>Called ANTIGENS</a:t>
            </a:r>
          </a:p>
          <a:p>
            <a:r>
              <a:rPr lang="en-US" sz="3200" dirty="0"/>
              <a:t>Antigens trigger the immune system to fight off the invaders with Y-shaped ANTIBODIES</a:t>
            </a:r>
          </a:p>
        </p:txBody>
      </p:sp>
    </p:spTree>
    <p:extLst>
      <p:ext uri="{BB962C8B-B14F-4D97-AF65-F5344CB8AC3E}">
        <p14:creationId xmlns:p14="http://schemas.microsoft.com/office/powerpoint/2010/main" val="3087532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74467" y="305705"/>
            <a:ext cx="8911687" cy="1280890"/>
          </a:xfrm>
        </p:spPr>
        <p:txBody>
          <a:bodyPr>
            <a:noAutofit/>
          </a:bodyPr>
          <a:lstStyle/>
          <a:p>
            <a:r>
              <a:rPr lang="en-US" sz="7200" b="1" dirty="0"/>
              <a:t>ANTIBODIES</a:t>
            </a:r>
          </a:p>
        </p:txBody>
      </p:sp>
      <p:pic>
        <p:nvPicPr>
          <p:cNvPr id="6146" name="Picture 2">
            <a:extLst>
              <a:ext uri="{FF2B5EF4-FFF2-40B4-BE49-F238E27FC236}">
                <a16:creationId xmlns:a16="http://schemas.microsoft.com/office/drawing/2014/main" id="{ABFDF902-555C-4ADF-B9F8-3CC2D600419B}"/>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751650" y="1748267"/>
            <a:ext cx="4739692" cy="380674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8E5FF33-3868-4627-AC5D-541CD096068E}"/>
              </a:ext>
            </a:extLst>
          </p:cNvPr>
          <p:cNvSpPr>
            <a:spLocks noGrp="1"/>
          </p:cNvSpPr>
          <p:nvPr>
            <p:ph sz="half" idx="2"/>
          </p:nvPr>
        </p:nvSpPr>
        <p:spPr>
          <a:xfrm>
            <a:off x="5791200" y="1748268"/>
            <a:ext cx="6096000" cy="4086476"/>
          </a:xfrm>
        </p:spPr>
        <p:txBody>
          <a:bodyPr>
            <a:normAutofit/>
          </a:bodyPr>
          <a:lstStyle/>
          <a:p>
            <a:r>
              <a:rPr lang="en-US" sz="3200" dirty="0"/>
              <a:t>How to tell the good from the bad?</a:t>
            </a:r>
          </a:p>
          <a:p>
            <a:pPr lvl="1">
              <a:buFont typeface="Courier New" panose="02070309020205020404" pitchFamily="49" charset="0"/>
              <a:buChar char="o"/>
            </a:pPr>
            <a:r>
              <a:rPr lang="en-US" sz="3000" dirty="0"/>
              <a:t>ANTIBODIES have specific binding sites that will only bind with certain parts of ANTIGENS</a:t>
            </a:r>
          </a:p>
          <a:p>
            <a:pPr lvl="2">
              <a:buFont typeface="Wingdings" panose="05000000000000000000" pitchFamily="2" charset="2"/>
              <a:buChar char="§"/>
            </a:pPr>
            <a:r>
              <a:rPr lang="en-US" sz="2800" dirty="0"/>
              <a:t>Antibodies specific for each antigen</a:t>
            </a:r>
          </a:p>
        </p:txBody>
      </p:sp>
    </p:spTree>
    <p:extLst>
      <p:ext uri="{BB962C8B-B14F-4D97-AF65-F5344CB8AC3E}">
        <p14:creationId xmlns:p14="http://schemas.microsoft.com/office/powerpoint/2010/main" val="2369891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74467" y="305705"/>
            <a:ext cx="8911687" cy="1280890"/>
          </a:xfrm>
        </p:spPr>
        <p:txBody>
          <a:bodyPr>
            <a:noAutofit/>
          </a:bodyPr>
          <a:lstStyle/>
          <a:p>
            <a:r>
              <a:rPr lang="en-US" sz="7200" b="1" dirty="0"/>
              <a:t>ANTIBODIES</a:t>
            </a:r>
          </a:p>
        </p:txBody>
      </p:sp>
      <p:pic>
        <p:nvPicPr>
          <p:cNvPr id="6146" name="Picture 2">
            <a:extLst>
              <a:ext uri="{FF2B5EF4-FFF2-40B4-BE49-F238E27FC236}">
                <a16:creationId xmlns:a16="http://schemas.microsoft.com/office/drawing/2014/main" id="{ABFDF902-555C-4ADF-B9F8-3CC2D600419B}"/>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773421" y="1586595"/>
            <a:ext cx="4739692" cy="473969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8E5FF33-3868-4627-AC5D-541CD096068E}"/>
              </a:ext>
            </a:extLst>
          </p:cNvPr>
          <p:cNvSpPr>
            <a:spLocks noGrp="1"/>
          </p:cNvSpPr>
          <p:nvPr>
            <p:ph sz="half" idx="2"/>
          </p:nvPr>
        </p:nvSpPr>
        <p:spPr>
          <a:xfrm>
            <a:off x="5791200" y="1542395"/>
            <a:ext cx="6096000" cy="4783891"/>
          </a:xfrm>
        </p:spPr>
        <p:txBody>
          <a:bodyPr>
            <a:normAutofit/>
          </a:bodyPr>
          <a:lstStyle/>
          <a:p>
            <a:r>
              <a:rPr lang="en-US" sz="3200" dirty="0"/>
              <a:t>How to tell the good from the bad?</a:t>
            </a:r>
          </a:p>
          <a:p>
            <a:pPr lvl="1">
              <a:buFont typeface="Courier New" panose="02070309020205020404" pitchFamily="49" charset="0"/>
              <a:buChar char="o"/>
            </a:pPr>
            <a:r>
              <a:rPr lang="en-US" sz="3000" dirty="0"/>
              <a:t>ANTIBODIES have specific binding sites that will only bind with certain parts of ANTIGENS</a:t>
            </a:r>
          </a:p>
        </p:txBody>
      </p:sp>
    </p:spTree>
    <p:extLst>
      <p:ext uri="{BB962C8B-B14F-4D97-AF65-F5344CB8AC3E}">
        <p14:creationId xmlns:p14="http://schemas.microsoft.com/office/powerpoint/2010/main" val="636432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990251" y="324164"/>
            <a:ext cx="8911687" cy="1280890"/>
          </a:xfrm>
        </p:spPr>
        <p:txBody>
          <a:bodyPr>
            <a:normAutofit/>
          </a:bodyPr>
          <a:lstStyle/>
          <a:p>
            <a:r>
              <a:rPr lang="en-US" sz="7200" b="1" dirty="0"/>
              <a:t>MUSCLE</a:t>
            </a:r>
          </a:p>
        </p:txBody>
      </p:sp>
      <p:pic>
        <p:nvPicPr>
          <p:cNvPr id="1026" name="Picture 2">
            <a:extLst>
              <a:ext uri="{FF2B5EF4-FFF2-40B4-BE49-F238E27FC236}">
                <a16:creationId xmlns:a16="http://schemas.microsoft.com/office/drawing/2014/main" id="{F34E4F0C-C6E8-45AB-8721-C10B2057D544}"/>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1990250" y="1539874"/>
            <a:ext cx="4953589" cy="499396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4409017-5EBB-4BBB-8BCC-14DD080B8A74}"/>
              </a:ext>
            </a:extLst>
          </p:cNvPr>
          <p:cNvSpPr>
            <a:spLocks noGrp="1"/>
          </p:cNvSpPr>
          <p:nvPr>
            <p:ph sz="half" idx="2"/>
          </p:nvPr>
        </p:nvSpPr>
        <p:spPr>
          <a:xfrm>
            <a:off x="7190746" y="2115141"/>
            <a:ext cx="4509417" cy="4418694"/>
          </a:xfrm>
        </p:spPr>
        <p:txBody>
          <a:bodyPr>
            <a:normAutofit/>
          </a:bodyPr>
          <a:lstStyle/>
          <a:p>
            <a:r>
              <a:rPr lang="en-US" sz="2400" dirty="0"/>
              <a:t>MUSCLE is made up of two proteins: </a:t>
            </a:r>
            <a:r>
              <a:rPr lang="en-US" sz="2400" b="1" dirty="0"/>
              <a:t>ACTIN </a:t>
            </a:r>
            <a:r>
              <a:rPr lang="en-US" sz="2400" dirty="0"/>
              <a:t>and </a:t>
            </a:r>
            <a:r>
              <a:rPr lang="en-US" sz="2400" b="1" dirty="0"/>
              <a:t>MYOSIN</a:t>
            </a:r>
          </a:p>
          <a:p>
            <a:pPr lvl="1">
              <a:buFont typeface="Arial" panose="020B0604020202020204" pitchFamily="34" charset="0"/>
              <a:buChar char="•"/>
            </a:pPr>
            <a:r>
              <a:rPr lang="en-US" sz="2000" dirty="0"/>
              <a:t>Interact to make muscles contract and relax</a:t>
            </a:r>
          </a:p>
          <a:p>
            <a:r>
              <a:rPr lang="en-US" sz="2200" dirty="0"/>
              <a:t>Muscles contract and relax over and over</a:t>
            </a:r>
          </a:p>
          <a:p>
            <a:pPr lvl="1">
              <a:buFont typeface="Arial" panose="020B0604020202020204" pitchFamily="34" charset="0"/>
              <a:buChar char="•"/>
            </a:pPr>
            <a:r>
              <a:rPr lang="en-US" sz="2000" b="1" dirty="0"/>
              <a:t>CONTRACT </a:t>
            </a:r>
            <a:r>
              <a:rPr lang="en-US" sz="2000" dirty="0"/>
              <a:t>– become shorter</a:t>
            </a:r>
          </a:p>
          <a:p>
            <a:pPr lvl="1">
              <a:buFont typeface="Arial" panose="020B0604020202020204" pitchFamily="34" charset="0"/>
              <a:buChar char="•"/>
            </a:pPr>
            <a:r>
              <a:rPr lang="en-US" sz="2000" b="1" dirty="0"/>
              <a:t>RELAX</a:t>
            </a:r>
            <a:r>
              <a:rPr lang="en-US" sz="2000" dirty="0"/>
              <a:t>– back to original shape</a:t>
            </a:r>
          </a:p>
        </p:txBody>
      </p:sp>
    </p:spTree>
    <p:extLst>
      <p:ext uri="{BB962C8B-B14F-4D97-AF65-F5344CB8AC3E}">
        <p14:creationId xmlns:p14="http://schemas.microsoft.com/office/powerpoint/2010/main" val="1245890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305705"/>
            <a:ext cx="8911687" cy="1280890"/>
          </a:xfrm>
        </p:spPr>
        <p:txBody>
          <a:bodyPr>
            <a:noAutofit/>
          </a:bodyPr>
          <a:lstStyle/>
          <a:p>
            <a:r>
              <a:rPr lang="en-US" sz="7200" b="1" dirty="0"/>
              <a:t>COLLAGEN</a:t>
            </a:r>
          </a:p>
        </p:txBody>
      </p:sp>
      <p:pic>
        <p:nvPicPr>
          <p:cNvPr id="12290" name="Picture 2">
            <a:extLst>
              <a:ext uri="{FF2B5EF4-FFF2-40B4-BE49-F238E27FC236}">
                <a16:creationId xmlns:a16="http://schemas.microsoft.com/office/drawing/2014/main" id="{EF30149D-D47C-40C8-B707-09D241EF09C2}"/>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878156" y="1532166"/>
            <a:ext cx="5014444" cy="501242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4D6FC7A-C2C8-41CF-A462-0640EE57DA25}"/>
              </a:ext>
            </a:extLst>
          </p:cNvPr>
          <p:cNvSpPr>
            <a:spLocks noGrp="1"/>
          </p:cNvSpPr>
          <p:nvPr>
            <p:ph sz="half" idx="2"/>
          </p:nvPr>
        </p:nvSpPr>
        <p:spPr>
          <a:xfrm>
            <a:off x="6096000" y="1357766"/>
            <a:ext cx="5791199" cy="5376638"/>
          </a:xfrm>
        </p:spPr>
        <p:txBody>
          <a:bodyPr>
            <a:normAutofit fontScale="92500"/>
          </a:bodyPr>
          <a:lstStyle/>
          <a:p>
            <a:r>
              <a:rPr lang="en-US" sz="3200" dirty="0"/>
              <a:t>Only found in animals</a:t>
            </a:r>
          </a:p>
          <a:p>
            <a:r>
              <a:rPr lang="en-US" sz="3200" dirty="0"/>
              <a:t>Found throughout the body</a:t>
            </a:r>
          </a:p>
          <a:p>
            <a:r>
              <a:rPr lang="en-US" sz="3200" dirty="0"/>
              <a:t>Examples:</a:t>
            </a:r>
          </a:p>
          <a:p>
            <a:pPr lvl="1">
              <a:buFont typeface="Courier New" panose="02070309020205020404" pitchFamily="49" charset="0"/>
              <a:buChar char="o"/>
            </a:pPr>
            <a:r>
              <a:rPr lang="en-US" sz="2800" dirty="0"/>
              <a:t>Bone, tendons, ligaments, cartilage</a:t>
            </a:r>
          </a:p>
          <a:p>
            <a:pPr lvl="1">
              <a:buFont typeface="Courier New" panose="02070309020205020404" pitchFamily="49" charset="0"/>
              <a:buChar char="o"/>
            </a:pPr>
            <a:r>
              <a:rPr lang="en-US" sz="2800" dirty="0"/>
              <a:t>Skin</a:t>
            </a:r>
          </a:p>
          <a:p>
            <a:pPr lvl="1">
              <a:buFont typeface="Courier New" panose="02070309020205020404" pitchFamily="49" charset="0"/>
              <a:buChar char="o"/>
            </a:pPr>
            <a:r>
              <a:rPr lang="en-US" sz="2800" dirty="0"/>
              <a:t>Cornea of eye</a:t>
            </a:r>
          </a:p>
          <a:p>
            <a:pPr lvl="1">
              <a:buFont typeface="Courier New" panose="02070309020205020404" pitchFamily="49" charset="0"/>
              <a:buChar char="o"/>
            </a:pPr>
            <a:r>
              <a:rPr lang="en-US" sz="2800" dirty="0"/>
              <a:t>Blood vessels</a:t>
            </a:r>
          </a:p>
          <a:p>
            <a:pPr lvl="1">
              <a:buFont typeface="Courier New" panose="02070309020205020404" pitchFamily="49" charset="0"/>
              <a:buChar char="o"/>
            </a:pPr>
            <a:r>
              <a:rPr lang="en-US" sz="2800" dirty="0"/>
              <a:t>Digestive tract</a:t>
            </a:r>
          </a:p>
          <a:p>
            <a:pPr lvl="1">
              <a:buFont typeface="Courier New" panose="02070309020205020404" pitchFamily="49" charset="0"/>
              <a:buChar char="o"/>
            </a:pPr>
            <a:r>
              <a:rPr lang="en-US" sz="2800" dirty="0"/>
              <a:t>Material between vertebrae</a:t>
            </a:r>
          </a:p>
          <a:p>
            <a:pPr lvl="1"/>
            <a:endParaRPr lang="en-US" sz="2800" dirty="0"/>
          </a:p>
        </p:txBody>
      </p:sp>
    </p:spTree>
    <p:extLst>
      <p:ext uri="{BB962C8B-B14F-4D97-AF65-F5344CB8AC3E}">
        <p14:creationId xmlns:p14="http://schemas.microsoft.com/office/powerpoint/2010/main" val="3501769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305705"/>
            <a:ext cx="8911687" cy="1280890"/>
          </a:xfrm>
        </p:spPr>
        <p:txBody>
          <a:bodyPr>
            <a:noAutofit/>
          </a:bodyPr>
          <a:lstStyle/>
          <a:p>
            <a:r>
              <a:rPr lang="en-US" sz="7200" b="1" dirty="0"/>
              <a:t>COLLAGEN</a:t>
            </a:r>
          </a:p>
        </p:txBody>
      </p:sp>
      <p:pic>
        <p:nvPicPr>
          <p:cNvPr id="12290" name="Picture 2">
            <a:extLst>
              <a:ext uri="{FF2B5EF4-FFF2-40B4-BE49-F238E27FC236}">
                <a16:creationId xmlns:a16="http://schemas.microsoft.com/office/drawing/2014/main" id="{EF30149D-D47C-40C8-B707-09D241EF09C2}"/>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1640156" y="1799113"/>
            <a:ext cx="5014444" cy="449394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4D6FC7A-C2C8-41CF-A462-0640EE57DA25}"/>
              </a:ext>
            </a:extLst>
          </p:cNvPr>
          <p:cNvSpPr>
            <a:spLocks noGrp="1"/>
          </p:cNvSpPr>
          <p:nvPr>
            <p:ph sz="half" idx="2"/>
          </p:nvPr>
        </p:nvSpPr>
        <p:spPr>
          <a:xfrm>
            <a:off x="6885946" y="1799112"/>
            <a:ext cx="5001253" cy="4493945"/>
          </a:xfrm>
        </p:spPr>
        <p:txBody>
          <a:bodyPr>
            <a:normAutofit/>
          </a:bodyPr>
          <a:lstStyle/>
          <a:p>
            <a:r>
              <a:rPr lang="en-US" sz="2400" dirty="0"/>
              <a:t>Collagen production declines with age</a:t>
            </a:r>
          </a:p>
          <a:p>
            <a:r>
              <a:rPr lang="en-US" sz="2400" dirty="0"/>
              <a:t>Exposure to cigarette smoke decreases collagen levels (and ages your skin)</a:t>
            </a:r>
          </a:p>
          <a:p>
            <a:r>
              <a:rPr lang="en-US" sz="2400" dirty="0"/>
              <a:t>Exposure to too much ultraviolet light (from sun or tanning salons) decreases collagen levels (and ages your skin)</a:t>
            </a:r>
            <a:endParaRPr lang="en-US" sz="2000" dirty="0"/>
          </a:p>
          <a:p>
            <a:pPr lvl="1"/>
            <a:endParaRPr lang="en-US" sz="2000" dirty="0"/>
          </a:p>
        </p:txBody>
      </p:sp>
    </p:spTree>
    <p:extLst>
      <p:ext uri="{BB962C8B-B14F-4D97-AF65-F5344CB8AC3E}">
        <p14:creationId xmlns:p14="http://schemas.microsoft.com/office/powerpoint/2010/main" val="1949957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96239" y="313711"/>
            <a:ext cx="8911687" cy="1280890"/>
          </a:xfrm>
        </p:spPr>
        <p:txBody>
          <a:bodyPr>
            <a:noAutofit/>
          </a:bodyPr>
          <a:lstStyle/>
          <a:p>
            <a:r>
              <a:rPr lang="en-US" sz="7200" b="1" dirty="0"/>
              <a:t>KERATIN</a:t>
            </a:r>
          </a:p>
        </p:txBody>
      </p:sp>
      <p:pic>
        <p:nvPicPr>
          <p:cNvPr id="11266" name="Picture 2">
            <a:extLst>
              <a:ext uri="{FF2B5EF4-FFF2-40B4-BE49-F238E27FC236}">
                <a16:creationId xmlns:a16="http://schemas.microsoft.com/office/drawing/2014/main" id="{73AE183E-247A-4AAF-8C79-D95DA05DBE7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816338" y="1594601"/>
            <a:ext cx="5502640" cy="373939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ECA6790-FC24-4C8C-AB5D-01418D087B8F}"/>
              </a:ext>
            </a:extLst>
          </p:cNvPr>
          <p:cNvSpPr>
            <a:spLocks noGrp="1"/>
          </p:cNvSpPr>
          <p:nvPr>
            <p:ph sz="half" idx="2"/>
          </p:nvPr>
        </p:nvSpPr>
        <p:spPr>
          <a:xfrm>
            <a:off x="6494062" y="1385993"/>
            <a:ext cx="5393138" cy="5158295"/>
          </a:xfrm>
        </p:spPr>
        <p:txBody>
          <a:bodyPr>
            <a:normAutofit/>
          </a:bodyPr>
          <a:lstStyle/>
          <a:p>
            <a:r>
              <a:rPr lang="en-US" sz="3600" dirty="0"/>
              <a:t>Main components of structures that grow from the skin:</a:t>
            </a:r>
          </a:p>
          <a:p>
            <a:pPr lvl="1">
              <a:buFont typeface="Courier New" panose="02070309020205020404" pitchFamily="49" charset="0"/>
              <a:buChar char="o"/>
            </a:pPr>
            <a:r>
              <a:rPr lang="en-US" sz="3200" dirty="0"/>
              <a:t>Hair</a:t>
            </a:r>
          </a:p>
          <a:p>
            <a:pPr lvl="1">
              <a:buFont typeface="Courier New" panose="02070309020205020404" pitchFamily="49" charset="0"/>
              <a:buChar char="o"/>
            </a:pPr>
            <a:r>
              <a:rPr lang="en-US" sz="3200" dirty="0"/>
              <a:t>Fingernails</a:t>
            </a:r>
          </a:p>
          <a:p>
            <a:pPr lvl="1">
              <a:buFont typeface="Courier New" panose="02070309020205020404" pitchFamily="49" charset="0"/>
              <a:buChar char="o"/>
            </a:pPr>
            <a:r>
              <a:rPr lang="en-US" sz="3200" dirty="0"/>
              <a:t>Toenails</a:t>
            </a:r>
          </a:p>
        </p:txBody>
      </p:sp>
    </p:spTree>
    <p:extLst>
      <p:ext uri="{BB962C8B-B14F-4D97-AF65-F5344CB8AC3E}">
        <p14:creationId xmlns:p14="http://schemas.microsoft.com/office/powerpoint/2010/main" val="1935780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96239" y="313711"/>
            <a:ext cx="8911687" cy="1280890"/>
          </a:xfrm>
        </p:spPr>
        <p:txBody>
          <a:bodyPr>
            <a:noAutofit/>
          </a:bodyPr>
          <a:lstStyle/>
          <a:p>
            <a:r>
              <a:rPr lang="en-US" sz="7200" b="1" dirty="0"/>
              <a:t>KERATIN</a:t>
            </a:r>
          </a:p>
        </p:txBody>
      </p:sp>
      <p:pic>
        <p:nvPicPr>
          <p:cNvPr id="11266" name="Picture 2">
            <a:extLst>
              <a:ext uri="{FF2B5EF4-FFF2-40B4-BE49-F238E27FC236}">
                <a16:creationId xmlns:a16="http://schemas.microsoft.com/office/drawing/2014/main" id="{73AE183E-247A-4AAF-8C79-D95DA05DBE7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816338" y="1594601"/>
            <a:ext cx="5502640" cy="373939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ECA6790-FC24-4C8C-AB5D-01418D087B8F}"/>
              </a:ext>
            </a:extLst>
          </p:cNvPr>
          <p:cNvSpPr>
            <a:spLocks noGrp="1"/>
          </p:cNvSpPr>
          <p:nvPr>
            <p:ph sz="half" idx="2"/>
          </p:nvPr>
        </p:nvSpPr>
        <p:spPr>
          <a:xfrm>
            <a:off x="6494062" y="1385993"/>
            <a:ext cx="5393138" cy="5158295"/>
          </a:xfrm>
        </p:spPr>
        <p:txBody>
          <a:bodyPr>
            <a:normAutofit/>
          </a:bodyPr>
          <a:lstStyle/>
          <a:p>
            <a:r>
              <a:rPr lang="en-US" sz="3600" dirty="0"/>
              <a:t>For other animals:</a:t>
            </a:r>
          </a:p>
          <a:p>
            <a:pPr lvl="1">
              <a:buFont typeface="Courier New" panose="02070309020205020404" pitchFamily="49" charset="0"/>
              <a:buChar char="o"/>
            </a:pPr>
            <a:r>
              <a:rPr lang="en-US" sz="3200" dirty="0"/>
              <a:t>Horns</a:t>
            </a:r>
          </a:p>
          <a:p>
            <a:pPr lvl="1">
              <a:buFont typeface="Courier New" panose="02070309020205020404" pitchFamily="49" charset="0"/>
              <a:buChar char="o"/>
            </a:pPr>
            <a:r>
              <a:rPr lang="en-US" sz="3200" dirty="0"/>
              <a:t>Hooves</a:t>
            </a:r>
          </a:p>
          <a:p>
            <a:pPr lvl="1">
              <a:buFont typeface="Courier New" panose="02070309020205020404" pitchFamily="49" charset="0"/>
              <a:buChar char="o"/>
            </a:pPr>
            <a:r>
              <a:rPr lang="en-US" sz="3200" dirty="0"/>
              <a:t>Claws</a:t>
            </a:r>
          </a:p>
          <a:p>
            <a:pPr lvl="1">
              <a:buFont typeface="Courier New" panose="02070309020205020404" pitchFamily="49" charset="0"/>
              <a:buChar char="o"/>
            </a:pPr>
            <a:r>
              <a:rPr lang="en-US" sz="3200" dirty="0"/>
              <a:t>Shells of tortoise/ turtle</a:t>
            </a:r>
          </a:p>
          <a:p>
            <a:pPr lvl="1">
              <a:buFont typeface="Courier New" panose="02070309020205020404" pitchFamily="49" charset="0"/>
              <a:buChar char="o"/>
            </a:pPr>
            <a:r>
              <a:rPr lang="en-US" sz="3200" dirty="0"/>
              <a:t>Beaks</a:t>
            </a:r>
          </a:p>
          <a:p>
            <a:pPr lvl="1">
              <a:buFont typeface="Courier New" panose="02070309020205020404" pitchFamily="49" charset="0"/>
              <a:buChar char="o"/>
            </a:pPr>
            <a:r>
              <a:rPr lang="en-US" sz="3200" dirty="0"/>
              <a:t>Feather</a:t>
            </a:r>
          </a:p>
          <a:p>
            <a:pPr lvl="1">
              <a:buFont typeface="Courier New" panose="02070309020205020404" pitchFamily="49" charset="0"/>
              <a:buChar char="o"/>
            </a:pPr>
            <a:r>
              <a:rPr lang="en-US" sz="3200" dirty="0"/>
              <a:t>Wool</a:t>
            </a:r>
          </a:p>
        </p:txBody>
      </p:sp>
    </p:spTree>
    <p:extLst>
      <p:ext uri="{BB962C8B-B14F-4D97-AF65-F5344CB8AC3E}">
        <p14:creationId xmlns:p14="http://schemas.microsoft.com/office/powerpoint/2010/main" val="149186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313711"/>
            <a:ext cx="8911687" cy="1280890"/>
          </a:xfrm>
        </p:spPr>
        <p:txBody>
          <a:bodyPr>
            <a:noAutofit/>
          </a:bodyPr>
          <a:lstStyle/>
          <a:p>
            <a:r>
              <a:rPr lang="en-US" sz="7200" b="1" dirty="0"/>
              <a:t>ELASTIN</a:t>
            </a:r>
          </a:p>
        </p:txBody>
      </p:sp>
      <p:pic>
        <p:nvPicPr>
          <p:cNvPr id="14338" name="Picture 2">
            <a:extLst>
              <a:ext uri="{FF2B5EF4-FFF2-40B4-BE49-F238E27FC236}">
                <a16:creationId xmlns:a16="http://schemas.microsoft.com/office/drawing/2014/main" id="{DBE142AB-9346-44EB-9D9E-BCD4C81F5CB9}"/>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687389" y="1794331"/>
            <a:ext cx="6236440" cy="410951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310B074-64BC-42A0-89C8-CC0332E5B9ED}"/>
              </a:ext>
            </a:extLst>
          </p:cNvPr>
          <p:cNvSpPr>
            <a:spLocks noGrp="1"/>
          </p:cNvSpPr>
          <p:nvPr>
            <p:ph sz="half" idx="2"/>
          </p:nvPr>
        </p:nvSpPr>
        <p:spPr>
          <a:xfrm>
            <a:off x="7190747" y="1794331"/>
            <a:ext cx="4587596" cy="4109513"/>
          </a:xfrm>
        </p:spPr>
        <p:txBody>
          <a:bodyPr>
            <a:normAutofit/>
          </a:bodyPr>
          <a:lstStyle/>
          <a:p>
            <a:r>
              <a:rPr lang="en-US" sz="2800" dirty="0"/>
              <a:t>Flexible and gives tissues their elasticity</a:t>
            </a:r>
          </a:p>
          <a:p>
            <a:r>
              <a:rPr lang="en-US" sz="2800" dirty="0"/>
              <a:t>Mostly in the SKIN</a:t>
            </a:r>
          </a:p>
          <a:p>
            <a:r>
              <a:rPr lang="en-US" sz="2800" dirty="0"/>
              <a:t>Protein in connective tissue throughout the body</a:t>
            </a:r>
          </a:p>
          <a:p>
            <a:pPr lvl="1">
              <a:buFont typeface="Courier New" panose="02070309020205020404" pitchFamily="49" charset="0"/>
              <a:buChar char="o"/>
            </a:pPr>
            <a:r>
              <a:rPr lang="en-US" sz="2800" dirty="0"/>
              <a:t>Arteries and veins</a:t>
            </a:r>
          </a:p>
        </p:txBody>
      </p:sp>
      <p:sp>
        <p:nvSpPr>
          <p:cNvPr id="4" name="Oval 3">
            <a:extLst>
              <a:ext uri="{FF2B5EF4-FFF2-40B4-BE49-F238E27FC236}">
                <a16:creationId xmlns:a16="http://schemas.microsoft.com/office/drawing/2014/main" id="{9059AEFA-09C4-41FC-B813-0899501166D3}"/>
              </a:ext>
            </a:extLst>
          </p:cNvPr>
          <p:cNvSpPr/>
          <p:nvPr/>
        </p:nvSpPr>
        <p:spPr>
          <a:xfrm>
            <a:off x="5617029" y="4093030"/>
            <a:ext cx="979714" cy="609600"/>
          </a:xfrm>
          <a:prstGeom prst="ellipse">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9462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425021"/>
            <a:ext cx="8911687" cy="1280890"/>
          </a:xfrm>
        </p:spPr>
        <p:txBody>
          <a:bodyPr>
            <a:noAutofit/>
          </a:bodyPr>
          <a:lstStyle/>
          <a:p>
            <a:r>
              <a:rPr lang="en-US" sz="7200" b="1" dirty="0"/>
              <a:t>FIBRIN</a:t>
            </a:r>
          </a:p>
        </p:txBody>
      </p:sp>
      <p:pic>
        <p:nvPicPr>
          <p:cNvPr id="10242" name="Picture 2">
            <a:extLst>
              <a:ext uri="{FF2B5EF4-FFF2-40B4-BE49-F238E27FC236}">
                <a16:creationId xmlns:a16="http://schemas.microsoft.com/office/drawing/2014/main" id="{9B42D3A2-2E6C-421F-AE2E-FB38DF76867B}"/>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17137" t="20762" r="17801"/>
          <a:stretch/>
        </p:blipFill>
        <p:spPr bwMode="auto">
          <a:xfrm>
            <a:off x="1315707" y="1705911"/>
            <a:ext cx="4051561" cy="49343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80136BC-43F5-4744-B7E8-8DBEE948E283}"/>
              </a:ext>
            </a:extLst>
          </p:cNvPr>
          <p:cNvSpPr>
            <a:spLocks noGrp="1"/>
          </p:cNvSpPr>
          <p:nvPr>
            <p:ph sz="half" idx="2"/>
          </p:nvPr>
        </p:nvSpPr>
        <p:spPr>
          <a:xfrm>
            <a:off x="5579661" y="2658659"/>
            <a:ext cx="6264264" cy="3981627"/>
          </a:xfrm>
        </p:spPr>
        <p:txBody>
          <a:bodyPr>
            <a:normAutofit lnSpcReduction="10000"/>
          </a:bodyPr>
          <a:lstStyle/>
          <a:p>
            <a:r>
              <a:rPr lang="en-US" sz="3200" dirty="0"/>
              <a:t>Protein involved in blood clotting</a:t>
            </a:r>
          </a:p>
          <a:p>
            <a:r>
              <a:rPr lang="en-US" sz="3200" dirty="0"/>
              <a:t>Fibrogen produced in the liver</a:t>
            </a:r>
          </a:p>
          <a:p>
            <a:pPr lvl="1">
              <a:buFont typeface="Wingdings 3" panose="05040102010807070707" pitchFamily="18" charset="2"/>
              <a:buChar char=""/>
            </a:pPr>
            <a:r>
              <a:rPr lang="en-US" sz="2800" dirty="0"/>
              <a:t>Activated to form fibrin</a:t>
            </a:r>
          </a:p>
          <a:p>
            <a:pPr lvl="2">
              <a:buFont typeface="Courier New" panose="02070309020205020404" pitchFamily="49" charset="0"/>
              <a:buChar char="o"/>
            </a:pPr>
            <a:r>
              <a:rPr lang="en-US" sz="2400" dirty="0"/>
              <a:t>Fibrin starts the clotting process to stop blood flow</a:t>
            </a:r>
          </a:p>
          <a:p>
            <a:pPr lvl="2">
              <a:buFont typeface="Courier New" panose="02070309020205020404" pitchFamily="49" charset="0"/>
              <a:buChar char="o"/>
            </a:pPr>
            <a:r>
              <a:rPr lang="en-US" sz="2400" dirty="0"/>
              <a:t>Forms a scab over the wound</a:t>
            </a:r>
          </a:p>
        </p:txBody>
      </p:sp>
      <p:pic>
        <p:nvPicPr>
          <p:cNvPr id="10244" name="Picture 4">
            <a:extLst>
              <a:ext uri="{FF2B5EF4-FFF2-40B4-BE49-F238E27FC236}">
                <a16:creationId xmlns:a16="http://schemas.microsoft.com/office/drawing/2014/main" id="{E535654F-A9FF-4168-B692-1333DF290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8493467" y="357162"/>
            <a:ext cx="3350458" cy="2233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100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09153" y="313711"/>
            <a:ext cx="8911687" cy="1280890"/>
          </a:xfrm>
        </p:spPr>
        <p:txBody>
          <a:bodyPr>
            <a:noAutofit/>
          </a:bodyPr>
          <a:lstStyle/>
          <a:p>
            <a:r>
              <a:rPr lang="en-US" sz="7200" b="1" dirty="0"/>
              <a:t>MYELIN</a:t>
            </a:r>
          </a:p>
        </p:txBody>
      </p:sp>
      <p:pic>
        <p:nvPicPr>
          <p:cNvPr id="13316" name="Picture 4">
            <a:extLst>
              <a:ext uri="{FF2B5EF4-FFF2-40B4-BE49-F238E27FC236}">
                <a16:creationId xmlns:a16="http://schemas.microsoft.com/office/drawing/2014/main" id="{1A8B5EC5-50B4-4DBF-85F9-E25447D03B03}"/>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6096000" y="1626789"/>
            <a:ext cx="5896722" cy="30469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5EB260A-724D-4E4E-8AA3-ED1153CA4F48}"/>
              </a:ext>
            </a:extLst>
          </p:cNvPr>
          <p:cNvSpPr>
            <a:spLocks noGrp="1"/>
          </p:cNvSpPr>
          <p:nvPr>
            <p:ph sz="half" idx="2"/>
          </p:nvPr>
        </p:nvSpPr>
        <p:spPr>
          <a:xfrm>
            <a:off x="1122817" y="1626789"/>
            <a:ext cx="4711926" cy="4617985"/>
          </a:xfrm>
        </p:spPr>
        <p:txBody>
          <a:bodyPr>
            <a:normAutofit lnSpcReduction="10000"/>
          </a:bodyPr>
          <a:lstStyle/>
          <a:p>
            <a:r>
              <a:rPr lang="en-US" sz="3200" dirty="0"/>
              <a:t>Substance that coats nerve cells (neurons)</a:t>
            </a:r>
          </a:p>
          <a:p>
            <a:r>
              <a:rPr lang="en-US" sz="3200" dirty="0"/>
              <a:t>80% fat and 20% PROTEIN</a:t>
            </a:r>
          </a:p>
          <a:p>
            <a:r>
              <a:rPr lang="en-US" sz="3200" dirty="0"/>
              <a:t>Speeds up the transfer of electrical messages in the nervous system</a:t>
            </a:r>
          </a:p>
        </p:txBody>
      </p:sp>
      <p:sp>
        <p:nvSpPr>
          <p:cNvPr id="4" name="Oval 3">
            <a:extLst>
              <a:ext uri="{FF2B5EF4-FFF2-40B4-BE49-F238E27FC236}">
                <a16:creationId xmlns:a16="http://schemas.microsoft.com/office/drawing/2014/main" id="{69B6B41E-45AA-4540-B497-DE17D1081177}"/>
              </a:ext>
            </a:extLst>
          </p:cNvPr>
          <p:cNvSpPr/>
          <p:nvPr/>
        </p:nvSpPr>
        <p:spPr>
          <a:xfrm>
            <a:off x="9290941" y="3194331"/>
            <a:ext cx="979714" cy="511629"/>
          </a:xfrm>
          <a:prstGeom prst="ellipse">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387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96239" y="313711"/>
            <a:ext cx="9795018" cy="1280890"/>
          </a:xfrm>
        </p:spPr>
        <p:txBody>
          <a:bodyPr>
            <a:noAutofit/>
          </a:bodyPr>
          <a:lstStyle/>
          <a:p>
            <a:r>
              <a:rPr lang="en-US" sz="7200" b="1" dirty="0"/>
              <a:t>PROTEIN IN THE DIET</a:t>
            </a:r>
          </a:p>
        </p:txBody>
      </p:sp>
      <p:sp>
        <p:nvSpPr>
          <p:cNvPr id="3" name="Content Placeholder 2">
            <a:extLst>
              <a:ext uri="{FF2B5EF4-FFF2-40B4-BE49-F238E27FC236}">
                <a16:creationId xmlns:a16="http://schemas.microsoft.com/office/drawing/2014/main" id="{55EB260A-724D-4E4E-8AA3-ED1153CA4F48}"/>
              </a:ext>
            </a:extLst>
          </p:cNvPr>
          <p:cNvSpPr>
            <a:spLocks noGrp="1"/>
          </p:cNvSpPr>
          <p:nvPr>
            <p:ph sz="half" idx="2"/>
          </p:nvPr>
        </p:nvSpPr>
        <p:spPr>
          <a:xfrm>
            <a:off x="7190746" y="1881137"/>
            <a:ext cx="4761767" cy="3777622"/>
          </a:xfrm>
        </p:spPr>
        <p:txBody>
          <a:bodyPr>
            <a:normAutofit fontScale="92500"/>
          </a:bodyPr>
          <a:lstStyle/>
          <a:p>
            <a:r>
              <a:rPr lang="en-US" sz="2800" dirty="0"/>
              <a:t>There are many different types of protein in the body</a:t>
            </a:r>
          </a:p>
          <a:p>
            <a:r>
              <a:rPr lang="en-US" sz="2800" dirty="0"/>
              <a:t>Your body makes these proteins from amino acids </a:t>
            </a:r>
          </a:p>
          <a:p>
            <a:r>
              <a:rPr lang="en-US" sz="2800" dirty="0"/>
              <a:t>Amino acids are provided in your diet when you eat protein</a:t>
            </a:r>
          </a:p>
        </p:txBody>
      </p:sp>
      <p:pic>
        <p:nvPicPr>
          <p:cNvPr id="6" name="Content Placeholder 5" descr="A picture containing food&#10;&#10;Description automatically generated">
            <a:extLst>
              <a:ext uri="{FF2B5EF4-FFF2-40B4-BE49-F238E27FC236}">
                <a16:creationId xmlns:a16="http://schemas.microsoft.com/office/drawing/2014/main" id="{3B65F2A8-38B6-49FF-A86C-7B36275CE567}"/>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87389" y="1801429"/>
            <a:ext cx="5821983" cy="3777622"/>
          </a:xfrm>
        </p:spPr>
      </p:pic>
    </p:spTree>
    <p:extLst>
      <p:ext uri="{BB962C8B-B14F-4D97-AF65-F5344CB8AC3E}">
        <p14:creationId xmlns:p14="http://schemas.microsoft.com/office/powerpoint/2010/main" val="1695389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0156" y="464453"/>
            <a:ext cx="8911687" cy="1280890"/>
          </a:xfrm>
        </p:spPr>
        <p:txBody>
          <a:bodyPr>
            <a:normAutofit/>
          </a:bodyPr>
          <a:lstStyle/>
          <a:p>
            <a:r>
              <a:rPr lang="en-US" sz="7200" b="1" dirty="0"/>
              <a:t>MUSCLE</a:t>
            </a:r>
          </a:p>
        </p:txBody>
      </p:sp>
      <p:pic>
        <p:nvPicPr>
          <p:cNvPr id="1026" name="Picture 2">
            <a:extLst>
              <a:ext uri="{FF2B5EF4-FFF2-40B4-BE49-F238E27FC236}">
                <a16:creationId xmlns:a16="http://schemas.microsoft.com/office/drawing/2014/main" id="{F34E4F0C-C6E8-45AB-8721-C10B2057D544}"/>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3692"/>
          <a:stretch/>
        </p:blipFill>
        <p:spPr bwMode="auto">
          <a:xfrm>
            <a:off x="1640156" y="1834159"/>
            <a:ext cx="7924759" cy="455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715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751095" y="313711"/>
            <a:ext cx="8911687" cy="1280890"/>
          </a:xfrm>
        </p:spPr>
        <p:txBody>
          <a:bodyPr>
            <a:normAutofit/>
          </a:bodyPr>
          <a:lstStyle/>
          <a:p>
            <a:r>
              <a:rPr lang="en-US" sz="7200" b="1" dirty="0"/>
              <a:t>SKELETAL MUSCLE</a:t>
            </a:r>
          </a:p>
        </p:txBody>
      </p:sp>
      <p:pic>
        <p:nvPicPr>
          <p:cNvPr id="1028" name="Picture 4">
            <a:extLst>
              <a:ext uri="{FF2B5EF4-FFF2-40B4-BE49-F238E27FC236}">
                <a16:creationId xmlns:a16="http://schemas.microsoft.com/office/drawing/2014/main" id="{3BEA1142-0E2E-4106-8964-5839A7E40F1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bwMode="auto">
          <a:xfrm>
            <a:off x="1751095" y="1594601"/>
            <a:ext cx="5228531" cy="472802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BBC0D4E-C0CE-4156-86EA-D045CF8F9437}"/>
              </a:ext>
            </a:extLst>
          </p:cNvPr>
          <p:cNvSpPr>
            <a:spLocks noGrp="1"/>
          </p:cNvSpPr>
          <p:nvPr>
            <p:ph sz="half" idx="2"/>
          </p:nvPr>
        </p:nvSpPr>
        <p:spPr>
          <a:xfrm>
            <a:off x="7211291" y="1594602"/>
            <a:ext cx="4525549" cy="4728028"/>
          </a:xfrm>
        </p:spPr>
        <p:txBody>
          <a:bodyPr>
            <a:normAutofit lnSpcReduction="10000"/>
          </a:bodyPr>
          <a:lstStyle/>
          <a:p>
            <a:r>
              <a:rPr lang="en-US" sz="2400" dirty="0"/>
              <a:t>You have about 650 skeletal muscles</a:t>
            </a:r>
          </a:p>
          <a:p>
            <a:r>
              <a:rPr lang="en-US" sz="2400" dirty="0"/>
              <a:t>You are born with all the muscle fibers you will ever have</a:t>
            </a:r>
          </a:p>
          <a:p>
            <a:r>
              <a:rPr lang="en-US" sz="2400" dirty="0"/>
              <a:t>The fibers can grow thicker, but you do not grow new fibers</a:t>
            </a:r>
          </a:p>
          <a:p>
            <a:r>
              <a:rPr lang="en-US" sz="2400" dirty="0"/>
              <a:t>Any physical activity you do makes you stronger because you are using your muscles when you do</a:t>
            </a:r>
          </a:p>
          <a:p>
            <a:endParaRPr lang="en-US" sz="2400" dirty="0"/>
          </a:p>
        </p:txBody>
      </p:sp>
    </p:spTree>
    <p:extLst>
      <p:ext uri="{BB962C8B-B14F-4D97-AF65-F5344CB8AC3E}">
        <p14:creationId xmlns:p14="http://schemas.microsoft.com/office/powerpoint/2010/main" val="925172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751095" y="313711"/>
            <a:ext cx="8911687" cy="1280890"/>
          </a:xfrm>
        </p:spPr>
        <p:txBody>
          <a:bodyPr>
            <a:normAutofit/>
          </a:bodyPr>
          <a:lstStyle/>
          <a:p>
            <a:r>
              <a:rPr lang="en-US" sz="7200" b="1" dirty="0"/>
              <a:t>SKELETAL MUSCLE</a:t>
            </a:r>
          </a:p>
        </p:txBody>
      </p:sp>
      <p:pic>
        <p:nvPicPr>
          <p:cNvPr id="1028" name="Picture 4">
            <a:extLst>
              <a:ext uri="{FF2B5EF4-FFF2-40B4-BE49-F238E27FC236}">
                <a16:creationId xmlns:a16="http://schemas.microsoft.com/office/drawing/2014/main" id="{3BEA1142-0E2E-4106-8964-5839A7E40F1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p:blipFill>
        <p:spPr bwMode="auto">
          <a:xfrm>
            <a:off x="1751095" y="1594601"/>
            <a:ext cx="5510785" cy="389199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BBC0D4E-C0CE-4156-86EA-D045CF8F9437}"/>
              </a:ext>
            </a:extLst>
          </p:cNvPr>
          <p:cNvSpPr>
            <a:spLocks noGrp="1"/>
          </p:cNvSpPr>
          <p:nvPr>
            <p:ph sz="half" idx="2"/>
          </p:nvPr>
        </p:nvSpPr>
        <p:spPr>
          <a:xfrm>
            <a:off x="7422976" y="1646562"/>
            <a:ext cx="4313864" cy="4897727"/>
          </a:xfrm>
        </p:spPr>
        <p:txBody>
          <a:bodyPr>
            <a:normAutofit/>
          </a:bodyPr>
          <a:lstStyle/>
          <a:p>
            <a:r>
              <a:rPr lang="en-US" sz="2400" dirty="0"/>
              <a:t>Muscles only pull bone, they cannot push</a:t>
            </a:r>
          </a:p>
          <a:p>
            <a:r>
              <a:rPr lang="en-US" sz="2400" dirty="0"/>
              <a:t>So have pairs of muscles to move a bone</a:t>
            </a:r>
          </a:p>
          <a:p>
            <a:pPr lvl="1"/>
            <a:r>
              <a:rPr lang="en-US" sz="2400" dirty="0"/>
              <a:t>Example: </a:t>
            </a:r>
          </a:p>
          <a:p>
            <a:pPr lvl="2">
              <a:buFont typeface="Courier New" panose="02070309020205020404" pitchFamily="49" charset="0"/>
              <a:buChar char="o"/>
            </a:pPr>
            <a:r>
              <a:rPr lang="en-US" sz="2400" dirty="0"/>
              <a:t>To bend the arm, contract biceps and relax triceps</a:t>
            </a:r>
          </a:p>
          <a:p>
            <a:pPr lvl="2">
              <a:buFont typeface="Courier New" panose="02070309020205020404" pitchFamily="49" charset="0"/>
              <a:buChar char="o"/>
            </a:pPr>
            <a:r>
              <a:rPr lang="en-US" sz="2400" dirty="0"/>
              <a:t>To straighten arm, relax biceps and contract triceps</a:t>
            </a:r>
          </a:p>
          <a:p>
            <a:endParaRPr lang="en-US" sz="2400" dirty="0"/>
          </a:p>
        </p:txBody>
      </p:sp>
    </p:spTree>
    <p:extLst>
      <p:ext uri="{BB962C8B-B14F-4D97-AF65-F5344CB8AC3E}">
        <p14:creationId xmlns:p14="http://schemas.microsoft.com/office/powerpoint/2010/main" val="1105997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30924" y="313711"/>
            <a:ext cx="8911687" cy="1280890"/>
          </a:xfrm>
        </p:spPr>
        <p:txBody>
          <a:bodyPr>
            <a:normAutofit/>
          </a:bodyPr>
          <a:lstStyle/>
          <a:p>
            <a:r>
              <a:rPr lang="en-US" sz="7200" b="1" dirty="0"/>
              <a:t>SMOOTH MUSCLE</a:t>
            </a:r>
          </a:p>
        </p:txBody>
      </p:sp>
      <p:pic>
        <p:nvPicPr>
          <p:cNvPr id="7" name="Content Placeholder 6" descr="A picture containing food, light&#10;&#10;Description automatically generated">
            <a:extLst>
              <a:ext uri="{FF2B5EF4-FFF2-40B4-BE49-F238E27FC236}">
                <a16:creationId xmlns:a16="http://schemas.microsoft.com/office/drawing/2014/main" id="{11CE0FC0-A9CB-45F5-8BB2-BFF083945BAE}"/>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6951"/>
          <a:stretch/>
        </p:blipFill>
        <p:spPr>
          <a:xfrm>
            <a:off x="621022" y="1540189"/>
            <a:ext cx="3930379" cy="4786078"/>
          </a:xfrm>
        </p:spPr>
      </p:pic>
      <p:sp>
        <p:nvSpPr>
          <p:cNvPr id="5" name="Content Placeholder 4">
            <a:extLst>
              <a:ext uri="{FF2B5EF4-FFF2-40B4-BE49-F238E27FC236}">
                <a16:creationId xmlns:a16="http://schemas.microsoft.com/office/drawing/2014/main" id="{951FF39F-28BF-4745-BFD2-D4C055CD4214}"/>
              </a:ext>
            </a:extLst>
          </p:cNvPr>
          <p:cNvSpPr>
            <a:spLocks noGrp="1"/>
          </p:cNvSpPr>
          <p:nvPr>
            <p:ph sz="half" idx="2"/>
          </p:nvPr>
        </p:nvSpPr>
        <p:spPr>
          <a:xfrm>
            <a:off x="4855030" y="1540189"/>
            <a:ext cx="7097484" cy="5004100"/>
          </a:xfrm>
        </p:spPr>
        <p:txBody>
          <a:bodyPr>
            <a:normAutofit lnSpcReduction="10000"/>
          </a:bodyPr>
          <a:lstStyle/>
          <a:p>
            <a:r>
              <a:rPr lang="en-US" sz="3200" dirty="0"/>
              <a:t>Found in stomach and intestines</a:t>
            </a:r>
          </a:p>
          <a:p>
            <a:pPr lvl="1">
              <a:buFont typeface="Courier New" panose="02070309020205020404" pitchFamily="49" charset="0"/>
              <a:buChar char="o"/>
            </a:pPr>
            <a:r>
              <a:rPr lang="en-US" sz="2800" dirty="0"/>
              <a:t>Contract (tighten) and relax to allow food to pass through the body (PERISTALSIS)</a:t>
            </a:r>
          </a:p>
          <a:p>
            <a:r>
              <a:rPr lang="en-US" sz="3200" dirty="0"/>
              <a:t>Found in your bladder to hold your urine until you get to a bathroom</a:t>
            </a:r>
          </a:p>
          <a:p>
            <a:r>
              <a:rPr lang="en-US" sz="3200" dirty="0"/>
              <a:t>Found in the arteries and veins that carry blood throughout the body</a:t>
            </a:r>
          </a:p>
        </p:txBody>
      </p:sp>
    </p:spTree>
    <p:extLst>
      <p:ext uri="{BB962C8B-B14F-4D97-AF65-F5344CB8AC3E}">
        <p14:creationId xmlns:p14="http://schemas.microsoft.com/office/powerpoint/2010/main" val="2455858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30924" y="313711"/>
            <a:ext cx="8911687" cy="1280890"/>
          </a:xfrm>
        </p:spPr>
        <p:txBody>
          <a:bodyPr>
            <a:normAutofit/>
          </a:bodyPr>
          <a:lstStyle/>
          <a:p>
            <a:r>
              <a:rPr lang="en-US" sz="7200" b="1" dirty="0"/>
              <a:t>SMOOTH MUSCLE</a:t>
            </a:r>
          </a:p>
        </p:txBody>
      </p:sp>
      <p:pic>
        <p:nvPicPr>
          <p:cNvPr id="7" name="Content Placeholder 6" descr="A picture containing food, light&#10;&#10;Description automatically generated">
            <a:extLst>
              <a:ext uri="{FF2B5EF4-FFF2-40B4-BE49-F238E27FC236}">
                <a16:creationId xmlns:a16="http://schemas.microsoft.com/office/drawing/2014/main" id="{11CE0FC0-A9CB-45F5-8BB2-BFF083945BAE}"/>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6951"/>
          <a:stretch/>
        </p:blipFill>
        <p:spPr>
          <a:xfrm>
            <a:off x="621022" y="1540189"/>
            <a:ext cx="3930379" cy="4786078"/>
          </a:xfrm>
        </p:spPr>
      </p:pic>
      <p:sp>
        <p:nvSpPr>
          <p:cNvPr id="5" name="Content Placeholder 4">
            <a:extLst>
              <a:ext uri="{FF2B5EF4-FFF2-40B4-BE49-F238E27FC236}">
                <a16:creationId xmlns:a16="http://schemas.microsoft.com/office/drawing/2014/main" id="{951FF39F-28BF-4745-BFD2-D4C055CD4214}"/>
              </a:ext>
            </a:extLst>
          </p:cNvPr>
          <p:cNvSpPr>
            <a:spLocks noGrp="1"/>
          </p:cNvSpPr>
          <p:nvPr>
            <p:ph sz="half" idx="2"/>
          </p:nvPr>
        </p:nvSpPr>
        <p:spPr>
          <a:xfrm>
            <a:off x="4855030" y="1540189"/>
            <a:ext cx="7097484" cy="5004100"/>
          </a:xfrm>
        </p:spPr>
        <p:txBody>
          <a:bodyPr>
            <a:normAutofit fontScale="92500" lnSpcReduction="10000"/>
          </a:bodyPr>
          <a:lstStyle/>
          <a:p>
            <a:r>
              <a:rPr lang="en-US" sz="3200" dirty="0"/>
              <a:t>Found in the respiratory system, especially diaphragm which is important for breathing in and out</a:t>
            </a:r>
          </a:p>
          <a:p>
            <a:r>
              <a:rPr lang="en-US" sz="3200" dirty="0"/>
              <a:t>Found in the reproductive system, especially the uterus for the mother to deliver her baby</a:t>
            </a:r>
          </a:p>
          <a:p>
            <a:r>
              <a:rPr lang="en-US" sz="3200" dirty="0"/>
              <a:t>Found in your eyes to allow you to focus</a:t>
            </a:r>
          </a:p>
          <a:p>
            <a:r>
              <a:rPr lang="en-US" sz="3200" dirty="0"/>
              <a:t>Found in your skin and can make hairs stand erect when you are cold or afraid</a:t>
            </a:r>
          </a:p>
          <a:p>
            <a:endParaRPr lang="en-US" sz="3200" dirty="0"/>
          </a:p>
        </p:txBody>
      </p:sp>
    </p:spTree>
    <p:extLst>
      <p:ext uri="{BB962C8B-B14F-4D97-AF65-F5344CB8AC3E}">
        <p14:creationId xmlns:p14="http://schemas.microsoft.com/office/powerpoint/2010/main" val="2577326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830924" y="313711"/>
            <a:ext cx="8911687" cy="1280890"/>
          </a:xfrm>
        </p:spPr>
        <p:txBody>
          <a:bodyPr>
            <a:normAutofit/>
          </a:bodyPr>
          <a:lstStyle/>
          <a:p>
            <a:r>
              <a:rPr lang="en-US" sz="7200" b="1" dirty="0"/>
              <a:t>CARDIAC MUSCLE</a:t>
            </a:r>
          </a:p>
        </p:txBody>
      </p:sp>
      <p:pic>
        <p:nvPicPr>
          <p:cNvPr id="7" name="Content Placeholder 6">
            <a:extLst>
              <a:ext uri="{FF2B5EF4-FFF2-40B4-BE49-F238E27FC236}">
                <a16:creationId xmlns:a16="http://schemas.microsoft.com/office/drawing/2014/main" id="{11CE0FC0-A9CB-45F5-8BB2-BFF083945BAE}"/>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a:stretch/>
        </p:blipFill>
        <p:spPr>
          <a:xfrm>
            <a:off x="1449389" y="1540189"/>
            <a:ext cx="2580937" cy="4786078"/>
          </a:xfrm>
        </p:spPr>
      </p:pic>
      <p:sp>
        <p:nvSpPr>
          <p:cNvPr id="5" name="Content Placeholder 4">
            <a:extLst>
              <a:ext uri="{FF2B5EF4-FFF2-40B4-BE49-F238E27FC236}">
                <a16:creationId xmlns:a16="http://schemas.microsoft.com/office/drawing/2014/main" id="{951FF39F-28BF-4745-BFD2-D4C055CD4214}"/>
              </a:ext>
            </a:extLst>
          </p:cNvPr>
          <p:cNvSpPr>
            <a:spLocks noGrp="1"/>
          </p:cNvSpPr>
          <p:nvPr>
            <p:ph sz="half" idx="2"/>
          </p:nvPr>
        </p:nvSpPr>
        <p:spPr>
          <a:xfrm>
            <a:off x="4855030" y="1540189"/>
            <a:ext cx="7097484" cy="5004100"/>
          </a:xfrm>
        </p:spPr>
        <p:txBody>
          <a:bodyPr>
            <a:normAutofit/>
          </a:bodyPr>
          <a:lstStyle/>
          <a:p>
            <a:r>
              <a:rPr lang="en-US" sz="3200" dirty="0"/>
              <a:t>Muscles of the heart</a:t>
            </a:r>
          </a:p>
          <a:p>
            <a:r>
              <a:rPr lang="en-US" sz="3200" dirty="0"/>
              <a:t>Thick muscles that contract to pump out blood and then relax to let blood back in after it has circulated through the body</a:t>
            </a:r>
          </a:p>
          <a:p>
            <a:r>
              <a:rPr lang="en-US" sz="3200" dirty="0"/>
              <a:t>Your PULSE is a measure of how fast your heart is beating (beats per minute).</a:t>
            </a:r>
          </a:p>
        </p:txBody>
      </p:sp>
    </p:spTree>
    <p:extLst>
      <p:ext uri="{BB962C8B-B14F-4D97-AF65-F5344CB8AC3E}">
        <p14:creationId xmlns:p14="http://schemas.microsoft.com/office/powerpoint/2010/main" val="2503005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0115-4287-4F9A-9F9C-E92D76538AB4}"/>
              </a:ext>
            </a:extLst>
          </p:cNvPr>
          <p:cNvSpPr>
            <a:spLocks noGrp="1"/>
          </p:cNvSpPr>
          <p:nvPr>
            <p:ph type="title"/>
          </p:nvPr>
        </p:nvSpPr>
        <p:spPr>
          <a:xfrm>
            <a:off x="1642807" y="415637"/>
            <a:ext cx="8911687" cy="1280890"/>
          </a:xfrm>
        </p:spPr>
        <p:txBody>
          <a:bodyPr>
            <a:noAutofit/>
          </a:bodyPr>
          <a:lstStyle/>
          <a:p>
            <a:r>
              <a:rPr lang="en-US" sz="7200" b="1" dirty="0"/>
              <a:t>HEMOGLOBIN</a:t>
            </a:r>
          </a:p>
        </p:txBody>
      </p:sp>
      <p:pic>
        <p:nvPicPr>
          <p:cNvPr id="7" name="Picture 4">
            <a:extLst>
              <a:ext uri="{FF2B5EF4-FFF2-40B4-BE49-F238E27FC236}">
                <a16:creationId xmlns:a16="http://schemas.microsoft.com/office/drawing/2014/main" id="{6A971B7D-7FCA-446D-AD03-233BD9B04383}"/>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20958"/>
          <a:stretch/>
        </p:blipFill>
        <p:spPr bwMode="auto">
          <a:xfrm>
            <a:off x="1642807" y="1696527"/>
            <a:ext cx="9477437" cy="457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0687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TM02892315[[fn=Wisp]]</Template>
  <TotalTime>13412</TotalTime>
  <Words>3569</Words>
  <Application>Microsoft Office PowerPoint</Application>
  <PresentationFormat>Widescreen</PresentationFormat>
  <Paragraphs>254</Paragraphs>
  <Slides>27</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Aptos</vt:lpstr>
      <vt:lpstr>Arial</vt:lpstr>
      <vt:lpstr>Calibri</vt:lpstr>
      <vt:lpstr>Century Gothic</vt:lpstr>
      <vt:lpstr>Courier New</vt:lpstr>
      <vt:lpstr>Wingdings</vt:lpstr>
      <vt:lpstr>Wingdings 3</vt:lpstr>
      <vt:lpstr>Wisp</vt:lpstr>
      <vt:lpstr>IMPORTANT PROTEINS  IN YOUR BODY</vt:lpstr>
      <vt:lpstr>MUSCLE</vt:lpstr>
      <vt:lpstr>MUSCLE</vt:lpstr>
      <vt:lpstr>SKELETAL MUSCLE</vt:lpstr>
      <vt:lpstr>SKELETAL MUSCLE</vt:lpstr>
      <vt:lpstr>SMOOTH MUSCLE</vt:lpstr>
      <vt:lpstr>SMOOTH MUSCLE</vt:lpstr>
      <vt:lpstr>CARDIAC MUSCLE</vt:lpstr>
      <vt:lpstr>HEMOGLOBIN</vt:lpstr>
      <vt:lpstr>ENZYMES - Miscellaneous</vt:lpstr>
      <vt:lpstr>ENZYMES - Digestive</vt:lpstr>
      <vt:lpstr>HORMONES</vt:lpstr>
      <vt:lpstr>HORMONES</vt:lpstr>
      <vt:lpstr>HORMONES</vt:lpstr>
      <vt:lpstr>HORMONES</vt:lpstr>
      <vt:lpstr>HORMONES</vt:lpstr>
      <vt:lpstr>ANTIBODIES</vt:lpstr>
      <vt:lpstr>ANTIBODIES</vt:lpstr>
      <vt:lpstr>ANTIBODIES</vt:lpstr>
      <vt:lpstr>COLLAGEN</vt:lpstr>
      <vt:lpstr>COLLAGEN</vt:lpstr>
      <vt:lpstr>KERATIN</vt:lpstr>
      <vt:lpstr>KERATIN</vt:lpstr>
      <vt:lpstr>ELASTIN</vt:lpstr>
      <vt:lpstr>FIBRIN</vt:lpstr>
      <vt:lpstr>MYELIN</vt:lpstr>
      <vt:lpstr>PROTEIN IN THE DIET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Jacquie Jacob</dc:creator>
  <cp:lastModifiedBy>Jacquie Jacob</cp:lastModifiedBy>
  <cp:revision>32</cp:revision>
  <cp:lastPrinted>2024-03-18T18:06:08Z</cp:lastPrinted>
  <dcterms:created xsi:type="dcterms:W3CDTF">2020-08-03T16:15:35Z</dcterms:created>
  <dcterms:modified xsi:type="dcterms:W3CDTF">2024-03-18T18:06:31Z</dcterms:modified>
</cp:coreProperties>
</file>