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5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F3DFED8-6634-45FA-8819-8851179BCC7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99413F-6C67-4131-9F42-BCF6080747F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September 2019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E910EF-9790-4CCD-A906-DBED114EA28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2408EB-83ED-4474-BA8D-80119643E5A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7883B3-2332-4A31-B8D4-D83ECA5C6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772434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September 2019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B2E10A-77FB-47AB-803D-B36266C1CA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4778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67654-28F4-4761-84BD-A2064DD82DD5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81F75-8024-4070-84D3-58944590C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059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67654-28F4-4761-84BD-A2064DD82DD5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81F75-8024-4070-84D3-58944590C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400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67654-28F4-4761-84BD-A2064DD82DD5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81F75-8024-4070-84D3-58944590C355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177482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67654-28F4-4761-84BD-A2064DD82DD5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81F75-8024-4070-84D3-58944590C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0418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67654-28F4-4761-84BD-A2064DD82DD5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81F75-8024-4070-84D3-58944590C355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813601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67654-28F4-4761-84BD-A2064DD82DD5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81F75-8024-4070-84D3-58944590C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2828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67654-28F4-4761-84BD-A2064DD82DD5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81F75-8024-4070-84D3-58944590C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6475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67654-28F4-4761-84BD-A2064DD82DD5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81F75-8024-4070-84D3-58944590C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206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67654-28F4-4761-84BD-A2064DD82DD5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81F75-8024-4070-84D3-58944590C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898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67654-28F4-4761-84BD-A2064DD82DD5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81F75-8024-4070-84D3-58944590C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032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67654-28F4-4761-84BD-A2064DD82DD5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81F75-8024-4070-84D3-58944590C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838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67654-28F4-4761-84BD-A2064DD82DD5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81F75-8024-4070-84D3-58944590C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081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67654-28F4-4761-84BD-A2064DD82DD5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81F75-8024-4070-84D3-58944590C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491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67654-28F4-4761-84BD-A2064DD82DD5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81F75-8024-4070-84D3-58944590C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737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67654-28F4-4761-84BD-A2064DD82DD5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81F75-8024-4070-84D3-58944590C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38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67654-28F4-4761-84BD-A2064DD82DD5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81F75-8024-4070-84D3-58944590C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480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167654-28F4-4761-84BD-A2064DD82DD5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3D81F75-8024-4070-84D3-58944590C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126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072D1F-2308-4109-981E-84C9C07B74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dirty="0"/>
              <a:t>LIFECYCLE OF THE CHICKEN</a:t>
            </a:r>
          </a:p>
        </p:txBody>
      </p:sp>
    </p:spTree>
    <p:extLst>
      <p:ext uri="{BB962C8B-B14F-4D97-AF65-F5344CB8AC3E}">
        <p14:creationId xmlns:p14="http://schemas.microsoft.com/office/powerpoint/2010/main" val="40093752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0CE1C2F-1BD4-4640-B63D-134B367469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9833" y="0"/>
            <a:ext cx="838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633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10BE40E3-5550-4CDD-B4FD-387C33EBF1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71A6B738-E50C-4653-B343-B9D6A5EA27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498768D6-B28C-40A3-B381-39306F5816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23">
              <a:extLst>
                <a:ext uri="{FF2B5EF4-FFF2-40B4-BE49-F238E27FC236}">
                  <a16:creationId xmlns:a16="http://schemas.microsoft.com/office/drawing/2014/main" id="{B27C15B9-7795-4321-AB30-DF1DEF65C1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5">
              <a:extLst>
                <a:ext uri="{FF2B5EF4-FFF2-40B4-BE49-F238E27FC236}">
                  <a16:creationId xmlns:a16="http://schemas.microsoft.com/office/drawing/2014/main" id="{578EC957-1F3F-4C00-B023-C8725C2171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3D642632-BBD5-46D6-A91D-9B2BF68219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7">
              <a:extLst>
                <a:ext uri="{FF2B5EF4-FFF2-40B4-BE49-F238E27FC236}">
                  <a16:creationId xmlns:a16="http://schemas.microsoft.com/office/drawing/2014/main" id="{BF9D518D-AFF5-4DE2-AEE2-0EC15479A9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8">
              <a:extLst>
                <a:ext uri="{FF2B5EF4-FFF2-40B4-BE49-F238E27FC236}">
                  <a16:creationId xmlns:a16="http://schemas.microsoft.com/office/drawing/2014/main" id="{14EF979B-B00D-460C-BD56-7EEAFB7E0F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29">
              <a:extLst>
                <a:ext uri="{FF2B5EF4-FFF2-40B4-BE49-F238E27FC236}">
                  <a16:creationId xmlns:a16="http://schemas.microsoft.com/office/drawing/2014/main" id="{3E40F9A1-6B82-400F-9397-26D1D36F1F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2EF7DDF1-FF86-4CA4-B08B-8939557EBD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6D7C1F89-72B2-4FDC-B9E2-04F52D5C50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2BD3544-91FF-4868-A756-3C064DCF1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6734" y="609600"/>
            <a:ext cx="3737268" cy="13208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MATING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998D092-319F-4A0A-A28A-7B76173997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09563" y="2160589"/>
            <a:ext cx="4064439" cy="388077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dirty="0"/>
              <a:t>Rooster mounts hen</a:t>
            </a:r>
          </a:p>
          <a:p>
            <a:r>
              <a:rPr lang="en-US" dirty="0"/>
              <a:t>Cloaca everted for both</a:t>
            </a:r>
          </a:p>
          <a:p>
            <a:r>
              <a:rPr lang="en-US" dirty="0"/>
              <a:t>Cloacal kiss</a:t>
            </a:r>
          </a:p>
          <a:p>
            <a:r>
              <a:rPr lang="en-US" dirty="0"/>
              <a:t>Sperm transferred to female</a:t>
            </a:r>
          </a:p>
          <a:p>
            <a:endParaRPr lang="en-US" dirty="0"/>
          </a:p>
          <a:p>
            <a:r>
              <a:rPr lang="en-US" dirty="0"/>
              <a:t>No penis</a:t>
            </a:r>
          </a:p>
          <a:p>
            <a:r>
              <a:rPr lang="en-US" dirty="0"/>
              <a:t>No penetration</a:t>
            </a:r>
          </a:p>
        </p:txBody>
      </p:sp>
      <p:pic>
        <p:nvPicPr>
          <p:cNvPr id="5" name="Content Placeholder 4" descr="Animal on the field&#10;&#10;Description automatically generated">
            <a:extLst>
              <a:ext uri="{FF2B5EF4-FFF2-40B4-BE49-F238E27FC236}">
                <a16:creationId xmlns:a16="http://schemas.microsoft.com/office/drawing/2014/main" id="{30D8085D-0BAE-4D30-B5F7-374669D3EE1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57" r="15232" b="-2"/>
          <a:stretch/>
        </p:blipFill>
        <p:spPr>
          <a:xfrm>
            <a:off x="20" y="-1"/>
            <a:ext cx="5394940" cy="6858001"/>
          </a:xfrm>
          <a:custGeom>
            <a:avLst/>
            <a:gdLst>
              <a:gd name="connsiteX0" fmla="*/ 842596 w 5394960"/>
              <a:gd name="connsiteY0" fmla="*/ 0 h 6858000"/>
              <a:gd name="connsiteX1" fmla="*/ 5394960 w 5394960"/>
              <a:gd name="connsiteY1" fmla="*/ 0 h 6858000"/>
              <a:gd name="connsiteX2" fmla="*/ 5394960 w 5394960"/>
              <a:gd name="connsiteY2" fmla="*/ 21851 h 6858000"/>
              <a:gd name="connsiteX3" fmla="*/ 4365943 w 5394960"/>
              <a:gd name="connsiteY3" fmla="*/ 6858000 h 6858000"/>
              <a:gd name="connsiteX4" fmla="*/ 0 w 5394960"/>
              <a:gd name="connsiteY4" fmla="*/ 6858000 h 6858000"/>
              <a:gd name="connsiteX5" fmla="*/ 0 w 5394960"/>
              <a:gd name="connsiteY5" fmla="*/ 566615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27421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10BE40E3-5550-4CDD-B4FD-387C33EBF1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71A6B738-E50C-4653-B343-B9D6A5EA27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498768D6-B28C-40A3-B381-39306F5816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23">
              <a:extLst>
                <a:ext uri="{FF2B5EF4-FFF2-40B4-BE49-F238E27FC236}">
                  <a16:creationId xmlns:a16="http://schemas.microsoft.com/office/drawing/2014/main" id="{B27C15B9-7795-4321-AB30-DF1DEF65C1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5">
              <a:extLst>
                <a:ext uri="{FF2B5EF4-FFF2-40B4-BE49-F238E27FC236}">
                  <a16:creationId xmlns:a16="http://schemas.microsoft.com/office/drawing/2014/main" id="{578EC957-1F3F-4C00-B023-C8725C2171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3D642632-BBD5-46D6-A91D-9B2BF68219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7">
              <a:extLst>
                <a:ext uri="{FF2B5EF4-FFF2-40B4-BE49-F238E27FC236}">
                  <a16:creationId xmlns:a16="http://schemas.microsoft.com/office/drawing/2014/main" id="{BF9D518D-AFF5-4DE2-AEE2-0EC15479A9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8">
              <a:extLst>
                <a:ext uri="{FF2B5EF4-FFF2-40B4-BE49-F238E27FC236}">
                  <a16:creationId xmlns:a16="http://schemas.microsoft.com/office/drawing/2014/main" id="{14EF979B-B00D-460C-BD56-7EEAFB7E0F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29">
              <a:extLst>
                <a:ext uri="{FF2B5EF4-FFF2-40B4-BE49-F238E27FC236}">
                  <a16:creationId xmlns:a16="http://schemas.microsoft.com/office/drawing/2014/main" id="{3E40F9A1-6B82-400F-9397-26D1D36F1F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2EF7DDF1-FF86-4CA4-B08B-8939557EBD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6D7C1F89-72B2-4FDC-B9E2-04F52D5C50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CEB09C8-2898-47C2-A9CF-AFF84FBE4F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6734" y="609600"/>
            <a:ext cx="3737268" cy="13208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INCUBATION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C8698-97EE-4C87-A14C-68F283FE1C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09563" y="2160589"/>
            <a:ext cx="4064439" cy="388077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dirty="0"/>
              <a:t>Hen sits on eggs for 21 days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Generates heat with brood patch on abdomen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Turns eggs daily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Transfers moisture to nest after eating and drinking</a:t>
            </a:r>
          </a:p>
          <a:p>
            <a:pPr lvl="1"/>
            <a:endParaRPr lang="en-US" dirty="0"/>
          </a:p>
        </p:txBody>
      </p:sp>
      <p:pic>
        <p:nvPicPr>
          <p:cNvPr id="6" name="Content Placeholder 5" descr="A bird sitting on a wooden surface&#10;&#10;Description automatically generated">
            <a:extLst>
              <a:ext uri="{FF2B5EF4-FFF2-40B4-BE49-F238E27FC236}">
                <a16:creationId xmlns:a16="http://schemas.microsoft.com/office/drawing/2014/main" id="{9E0914DC-F437-474C-87F0-8841D1B24E5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61" r="25139"/>
          <a:stretch/>
        </p:blipFill>
        <p:spPr>
          <a:xfrm>
            <a:off x="20" y="-1"/>
            <a:ext cx="5394940" cy="6858001"/>
          </a:xfrm>
          <a:custGeom>
            <a:avLst/>
            <a:gdLst>
              <a:gd name="connsiteX0" fmla="*/ 842596 w 5394960"/>
              <a:gd name="connsiteY0" fmla="*/ 0 h 6858000"/>
              <a:gd name="connsiteX1" fmla="*/ 5394960 w 5394960"/>
              <a:gd name="connsiteY1" fmla="*/ 0 h 6858000"/>
              <a:gd name="connsiteX2" fmla="*/ 5394960 w 5394960"/>
              <a:gd name="connsiteY2" fmla="*/ 21851 h 6858000"/>
              <a:gd name="connsiteX3" fmla="*/ 4365943 w 5394960"/>
              <a:gd name="connsiteY3" fmla="*/ 6858000 h 6858000"/>
              <a:gd name="connsiteX4" fmla="*/ 0 w 5394960"/>
              <a:gd name="connsiteY4" fmla="*/ 6858000 h 6858000"/>
              <a:gd name="connsiteX5" fmla="*/ 0 w 5394960"/>
              <a:gd name="connsiteY5" fmla="*/ 566615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91648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10BE40E3-5550-4CDD-B4FD-387C33EBF1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71A6B738-E50C-4653-B343-B9D6A5EA27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498768D6-B28C-40A3-B381-39306F5816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23">
              <a:extLst>
                <a:ext uri="{FF2B5EF4-FFF2-40B4-BE49-F238E27FC236}">
                  <a16:creationId xmlns:a16="http://schemas.microsoft.com/office/drawing/2014/main" id="{B27C15B9-7795-4321-AB30-DF1DEF65C1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5">
              <a:extLst>
                <a:ext uri="{FF2B5EF4-FFF2-40B4-BE49-F238E27FC236}">
                  <a16:creationId xmlns:a16="http://schemas.microsoft.com/office/drawing/2014/main" id="{578EC957-1F3F-4C00-B023-C8725C2171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3D642632-BBD5-46D6-A91D-9B2BF68219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7">
              <a:extLst>
                <a:ext uri="{FF2B5EF4-FFF2-40B4-BE49-F238E27FC236}">
                  <a16:creationId xmlns:a16="http://schemas.microsoft.com/office/drawing/2014/main" id="{BF9D518D-AFF5-4DE2-AEE2-0EC15479A9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8">
              <a:extLst>
                <a:ext uri="{FF2B5EF4-FFF2-40B4-BE49-F238E27FC236}">
                  <a16:creationId xmlns:a16="http://schemas.microsoft.com/office/drawing/2014/main" id="{14EF979B-B00D-460C-BD56-7EEAFB7E0F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29">
              <a:extLst>
                <a:ext uri="{FF2B5EF4-FFF2-40B4-BE49-F238E27FC236}">
                  <a16:creationId xmlns:a16="http://schemas.microsoft.com/office/drawing/2014/main" id="{3E40F9A1-6B82-400F-9397-26D1D36F1F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2EF7DDF1-FF86-4CA4-B08B-8939557EBD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6D7C1F89-72B2-4FDC-B9E2-04F52D5C50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8F5F337-8E3A-48C3-B760-EDF63BC415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6734" y="609600"/>
            <a:ext cx="3737268" cy="13208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HATCHING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DF6FDA-D02D-4B12-A247-410D1B0148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09563" y="2160589"/>
            <a:ext cx="4064439" cy="388077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dirty="0"/>
              <a:t>Chick breaks through the egg (pipping)</a:t>
            </a:r>
          </a:p>
          <a:p>
            <a:r>
              <a:rPr lang="en-US" dirty="0"/>
              <a:t>Breaks its way out (hatching)</a:t>
            </a:r>
          </a:p>
          <a:p>
            <a:r>
              <a:rPr lang="en-US" dirty="0"/>
              <a:t>Has down feathers</a:t>
            </a:r>
          </a:p>
          <a:p>
            <a:r>
              <a:rPr lang="en-US" dirty="0"/>
              <a:t>Emerges wet</a:t>
            </a:r>
          </a:p>
          <a:p>
            <a:r>
              <a:rPr lang="en-US" dirty="0"/>
              <a:t>Quickly dries and gets up and walk</a:t>
            </a:r>
          </a:p>
        </p:txBody>
      </p:sp>
      <p:pic>
        <p:nvPicPr>
          <p:cNvPr id="6" name="Content Placeholder 5" descr="A close up of food&#10;&#10;Description automatically generated">
            <a:extLst>
              <a:ext uri="{FF2B5EF4-FFF2-40B4-BE49-F238E27FC236}">
                <a16:creationId xmlns:a16="http://schemas.microsoft.com/office/drawing/2014/main" id="{676A0E74-7BED-4480-AB3C-794B0CAAE46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88" r="15002" b="-2"/>
          <a:stretch/>
        </p:blipFill>
        <p:spPr>
          <a:xfrm>
            <a:off x="20" y="-1"/>
            <a:ext cx="5394940" cy="6858001"/>
          </a:xfrm>
          <a:custGeom>
            <a:avLst/>
            <a:gdLst>
              <a:gd name="connsiteX0" fmla="*/ 842596 w 5394960"/>
              <a:gd name="connsiteY0" fmla="*/ 0 h 6858000"/>
              <a:gd name="connsiteX1" fmla="*/ 5394960 w 5394960"/>
              <a:gd name="connsiteY1" fmla="*/ 0 h 6858000"/>
              <a:gd name="connsiteX2" fmla="*/ 5394960 w 5394960"/>
              <a:gd name="connsiteY2" fmla="*/ 21851 h 6858000"/>
              <a:gd name="connsiteX3" fmla="*/ 4365943 w 5394960"/>
              <a:gd name="connsiteY3" fmla="*/ 6858000 h 6858000"/>
              <a:gd name="connsiteX4" fmla="*/ 0 w 5394960"/>
              <a:gd name="connsiteY4" fmla="*/ 6858000 h 6858000"/>
              <a:gd name="connsiteX5" fmla="*/ 0 w 5394960"/>
              <a:gd name="connsiteY5" fmla="*/ 566615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661979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EB0D40EF-BA14-42F1-9492-D38C59DCA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B2C3A70F-581F-48B1-AD94-04AF9A38D2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3EABD0F-494E-4C0C-8A0C-139AFC4283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Rectangle 23">
              <a:extLst>
                <a:ext uri="{FF2B5EF4-FFF2-40B4-BE49-F238E27FC236}">
                  <a16:creationId xmlns:a16="http://schemas.microsoft.com/office/drawing/2014/main" id="{739811F7-2462-4463-BE69-32CEBED039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Rectangle 25">
              <a:extLst>
                <a:ext uri="{FF2B5EF4-FFF2-40B4-BE49-F238E27FC236}">
                  <a16:creationId xmlns:a16="http://schemas.microsoft.com/office/drawing/2014/main" id="{D91A6F9F-54F1-461A-A043-E97203A85F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7" name="Isosceles Triangle 36">
              <a:extLst>
                <a:ext uri="{FF2B5EF4-FFF2-40B4-BE49-F238E27FC236}">
                  <a16:creationId xmlns:a16="http://schemas.microsoft.com/office/drawing/2014/main" id="{28681C3A-B98D-44BE-8120-45C3F3BA07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Rectangle 27">
              <a:extLst>
                <a:ext uri="{FF2B5EF4-FFF2-40B4-BE49-F238E27FC236}">
                  <a16:creationId xmlns:a16="http://schemas.microsoft.com/office/drawing/2014/main" id="{37478156-05FD-4D8F-AE53-B3D40AF29F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9" name="Rectangle 28">
              <a:extLst>
                <a:ext uri="{FF2B5EF4-FFF2-40B4-BE49-F238E27FC236}">
                  <a16:creationId xmlns:a16="http://schemas.microsoft.com/office/drawing/2014/main" id="{A81F9C83-B446-4703-8B99-C01F0E403E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Rectangle 29">
              <a:extLst>
                <a:ext uri="{FF2B5EF4-FFF2-40B4-BE49-F238E27FC236}">
                  <a16:creationId xmlns:a16="http://schemas.microsoft.com/office/drawing/2014/main" id="{C2F5F0B6-D807-4AAE-852B-7BECE0CF45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Isosceles Triangle 40">
              <a:extLst>
                <a:ext uri="{FF2B5EF4-FFF2-40B4-BE49-F238E27FC236}">
                  <a16:creationId xmlns:a16="http://schemas.microsoft.com/office/drawing/2014/main" id="{0945AE7B-1E9E-491F-976F-1552730887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2" name="Isosceles Triangle 41">
              <a:extLst>
                <a:ext uri="{FF2B5EF4-FFF2-40B4-BE49-F238E27FC236}">
                  <a16:creationId xmlns:a16="http://schemas.microsoft.com/office/drawing/2014/main" id="{A38028DA-F87E-4372-9295-BC98DB4007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pic>
        <p:nvPicPr>
          <p:cNvPr id="6" name="Content Placeholder 5" descr="A piece of chicken&#10;&#10;Description automatically generated">
            <a:extLst>
              <a:ext uri="{FF2B5EF4-FFF2-40B4-BE49-F238E27FC236}">
                <a16:creationId xmlns:a16="http://schemas.microsoft.com/office/drawing/2014/main" id="{1D15F793-AB46-4B2F-AC35-0EBB073CAF0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74" t="996" r="-2347" b="-997"/>
          <a:stretch/>
        </p:blipFill>
        <p:spPr>
          <a:xfrm>
            <a:off x="202525" y="1"/>
            <a:ext cx="4671437" cy="4331254"/>
          </a:xfrm>
          <a:custGeom>
            <a:avLst/>
            <a:gdLst>
              <a:gd name="connsiteX0" fmla="*/ 630049 w 4671437"/>
              <a:gd name="connsiteY0" fmla="*/ 0 h 4236855"/>
              <a:gd name="connsiteX1" fmla="*/ 4671437 w 4671437"/>
              <a:gd name="connsiteY1" fmla="*/ 0 h 4236855"/>
              <a:gd name="connsiteX2" fmla="*/ 4671437 w 4671437"/>
              <a:gd name="connsiteY2" fmla="*/ 1 h 4236855"/>
              <a:gd name="connsiteX3" fmla="*/ 3814017 w 4671437"/>
              <a:gd name="connsiteY3" fmla="*/ 1 h 4236855"/>
              <a:gd name="connsiteX4" fmla="*/ 3181159 w 4671437"/>
              <a:gd name="connsiteY4" fmla="*/ 4236855 h 4236855"/>
              <a:gd name="connsiteX5" fmla="*/ 0 w 4671437"/>
              <a:gd name="connsiteY5" fmla="*/ 4236855 h 4236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71437" h="4236855">
                <a:moveTo>
                  <a:pt x="630049" y="0"/>
                </a:moveTo>
                <a:lnTo>
                  <a:pt x="4671437" y="0"/>
                </a:lnTo>
                <a:lnTo>
                  <a:pt x="4671437" y="1"/>
                </a:lnTo>
                <a:lnTo>
                  <a:pt x="3814017" y="1"/>
                </a:lnTo>
                <a:lnTo>
                  <a:pt x="3181159" y="4236855"/>
                </a:lnTo>
                <a:lnTo>
                  <a:pt x="0" y="4236855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A7BFD5-0B3D-4CE5-AE46-A34A2405F6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9225" y="609600"/>
            <a:ext cx="5114776" cy="13208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ALTRICIAL VERSUS PRECOCIAL</a:t>
            </a:r>
          </a:p>
        </p:txBody>
      </p:sp>
      <p:pic>
        <p:nvPicPr>
          <p:cNvPr id="8" name="Content Placeholder 7" descr="A pile of hay&#10;&#10;Description automatically generated">
            <a:extLst>
              <a:ext uri="{FF2B5EF4-FFF2-40B4-BE49-F238E27FC236}">
                <a16:creationId xmlns:a16="http://schemas.microsoft.com/office/drawing/2014/main" id="{58599335-F65D-462D-9B8E-295A7B4B5A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15" b="1"/>
          <a:stretch/>
        </p:blipFill>
        <p:spPr>
          <a:xfrm>
            <a:off x="20" y="4235547"/>
            <a:ext cx="3393882" cy="2622453"/>
          </a:xfrm>
          <a:custGeom>
            <a:avLst/>
            <a:gdLst>
              <a:gd name="connsiteX0" fmla="*/ 212741 w 3393902"/>
              <a:gd name="connsiteY0" fmla="*/ 0 h 2622453"/>
              <a:gd name="connsiteX1" fmla="*/ 3393902 w 3393902"/>
              <a:gd name="connsiteY1" fmla="*/ 0 h 2622453"/>
              <a:gd name="connsiteX2" fmla="*/ 3002186 w 3393902"/>
              <a:gd name="connsiteY2" fmla="*/ 2622453 h 2622453"/>
              <a:gd name="connsiteX3" fmla="*/ 0 w 3393902"/>
              <a:gd name="connsiteY3" fmla="*/ 2622453 h 2622453"/>
              <a:gd name="connsiteX4" fmla="*/ 0 w 3393902"/>
              <a:gd name="connsiteY4" fmla="*/ 1430607 h 2622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3902" h="2622453">
                <a:moveTo>
                  <a:pt x="212741" y="0"/>
                </a:moveTo>
                <a:lnTo>
                  <a:pt x="3393902" y="0"/>
                </a:lnTo>
                <a:lnTo>
                  <a:pt x="3002186" y="2622453"/>
                </a:lnTo>
                <a:lnTo>
                  <a:pt x="0" y="2622453"/>
                </a:lnTo>
                <a:lnTo>
                  <a:pt x="0" y="1430607"/>
                </a:lnTo>
                <a:close/>
              </a:path>
            </a:pathLst>
          </a:custGeom>
        </p:spPr>
      </p:pic>
      <p:sp>
        <p:nvSpPr>
          <p:cNvPr id="44" name="Isosceles Triangle 30">
            <a:extLst>
              <a:ext uri="{FF2B5EF4-FFF2-40B4-BE49-F238E27FC236}">
                <a16:creationId xmlns:a16="http://schemas.microsoft.com/office/drawing/2014/main" id="{B09A8B04-373D-40BD-9442-2D3540D3CF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B5028193-7250-4674-AA37-E9040429AE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12887" y="4236854"/>
            <a:ext cx="32639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ontent Placeholder 28">
            <a:extLst>
              <a:ext uri="{FF2B5EF4-FFF2-40B4-BE49-F238E27FC236}">
                <a16:creationId xmlns:a16="http://schemas.microsoft.com/office/drawing/2014/main" id="{E1E5C28A-7FB2-494C-90F0-029FAF777A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159225" y="2160589"/>
            <a:ext cx="5114776" cy="388077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dirty="0"/>
              <a:t>PRECOCIAL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Chickens, turkeys, ducks, geese, etc.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Hatchlings can take care of themselves shortly after hatch</a:t>
            </a:r>
          </a:p>
          <a:p>
            <a:r>
              <a:rPr lang="en-US" dirty="0"/>
              <a:t>ALTRICIAL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Pigeons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Must be taken care of by parents for several weeks after hatch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1976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10BE40E3-5550-4CDD-B4FD-387C33EBF1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71A6B738-E50C-4653-B343-B9D6A5EA27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498768D6-B28C-40A3-B381-39306F5816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23">
              <a:extLst>
                <a:ext uri="{FF2B5EF4-FFF2-40B4-BE49-F238E27FC236}">
                  <a16:creationId xmlns:a16="http://schemas.microsoft.com/office/drawing/2014/main" id="{B27C15B9-7795-4321-AB30-DF1DEF65C1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5">
              <a:extLst>
                <a:ext uri="{FF2B5EF4-FFF2-40B4-BE49-F238E27FC236}">
                  <a16:creationId xmlns:a16="http://schemas.microsoft.com/office/drawing/2014/main" id="{578EC957-1F3F-4C00-B023-C8725C2171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3D642632-BBD5-46D6-A91D-9B2BF68219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7">
              <a:extLst>
                <a:ext uri="{FF2B5EF4-FFF2-40B4-BE49-F238E27FC236}">
                  <a16:creationId xmlns:a16="http://schemas.microsoft.com/office/drawing/2014/main" id="{BF9D518D-AFF5-4DE2-AEE2-0EC15479A9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8">
              <a:extLst>
                <a:ext uri="{FF2B5EF4-FFF2-40B4-BE49-F238E27FC236}">
                  <a16:creationId xmlns:a16="http://schemas.microsoft.com/office/drawing/2014/main" id="{14EF979B-B00D-460C-BD56-7EEAFB7E0F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29">
              <a:extLst>
                <a:ext uri="{FF2B5EF4-FFF2-40B4-BE49-F238E27FC236}">
                  <a16:creationId xmlns:a16="http://schemas.microsoft.com/office/drawing/2014/main" id="{3E40F9A1-6B82-400F-9397-26D1D36F1F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2EF7DDF1-FF86-4CA4-B08B-8939557EBD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6D7C1F89-72B2-4FDC-B9E2-04F52D5C50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9E072CD-CD32-4251-86F1-22E6F1642B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6734" y="609600"/>
            <a:ext cx="3737268" cy="13208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300"/>
              <a:t>COMMERCIAL EGG PRODUCTION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4D869D-C3CC-444F-B104-4B7A458D49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09563" y="2160589"/>
            <a:ext cx="4064439" cy="388077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dirty="0"/>
              <a:t>Hens do not need a rooster to lay eggs</a:t>
            </a:r>
          </a:p>
          <a:p>
            <a:r>
              <a:rPr lang="en-US" dirty="0"/>
              <a:t>Commercial eggs are from hens with no roosters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No potential to become chicks even when incubated</a:t>
            </a:r>
          </a:p>
          <a:p>
            <a:r>
              <a:rPr lang="en-US" dirty="0"/>
              <a:t>Eggs must be fertile to hatch</a:t>
            </a:r>
          </a:p>
        </p:txBody>
      </p:sp>
      <p:pic>
        <p:nvPicPr>
          <p:cNvPr id="6" name="Content Placeholder 5" descr="A picture containing building, indoor, fence&#10;&#10;Description automatically generated">
            <a:extLst>
              <a:ext uri="{FF2B5EF4-FFF2-40B4-BE49-F238E27FC236}">
                <a16:creationId xmlns:a16="http://schemas.microsoft.com/office/drawing/2014/main" id="{4AD2BA4F-BDC7-4FF3-8FF2-FD1F61DD58D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27" r="23846" b="-1"/>
          <a:stretch/>
        </p:blipFill>
        <p:spPr>
          <a:xfrm>
            <a:off x="20" y="-1"/>
            <a:ext cx="5394940" cy="6858001"/>
          </a:xfrm>
          <a:custGeom>
            <a:avLst/>
            <a:gdLst>
              <a:gd name="connsiteX0" fmla="*/ 842596 w 5394960"/>
              <a:gd name="connsiteY0" fmla="*/ 0 h 6858000"/>
              <a:gd name="connsiteX1" fmla="*/ 5394960 w 5394960"/>
              <a:gd name="connsiteY1" fmla="*/ 0 h 6858000"/>
              <a:gd name="connsiteX2" fmla="*/ 5394960 w 5394960"/>
              <a:gd name="connsiteY2" fmla="*/ 21851 h 6858000"/>
              <a:gd name="connsiteX3" fmla="*/ 4365943 w 5394960"/>
              <a:gd name="connsiteY3" fmla="*/ 6858000 h 6858000"/>
              <a:gd name="connsiteX4" fmla="*/ 0 w 5394960"/>
              <a:gd name="connsiteY4" fmla="*/ 6858000 h 6858000"/>
              <a:gd name="connsiteX5" fmla="*/ 0 w 5394960"/>
              <a:gd name="connsiteY5" fmla="*/ 566615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287967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88C9B83F-64CD-41C1-925F-A08801FFD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E1655065-0BD7-4422-BEC0-4401E99809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4DDD90AC-ABEC-4A76-9C9C-AD0A5F8FC7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23">
              <a:extLst>
                <a:ext uri="{FF2B5EF4-FFF2-40B4-BE49-F238E27FC236}">
                  <a16:creationId xmlns:a16="http://schemas.microsoft.com/office/drawing/2014/main" id="{21A8AFEF-EC50-4C0B-9C64-814B76C820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5">
              <a:extLst>
                <a:ext uri="{FF2B5EF4-FFF2-40B4-BE49-F238E27FC236}">
                  <a16:creationId xmlns:a16="http://schemas.microsoft.com/office/drawing/2014/main" id="{CAFAA800-E117-4357-84E4-56B63EA03E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8DDFC9F4-3B45-402D-8AD7-60B3F08ED7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7">
              <a:extLst>
                <a:ext uri="{FF2B5EF4-FFF2-40B4-BE49-F238E27FC236}">
                  <a16:creationId xmlns:a16="http://schemas.microsoft.com/office/drawing/2014/main" id="{F26A0854-FBE4-4587-B349-06BE192BD7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28">
              <a:extLst>
                <a:ext uri="{FF2B5EF4-FFF2-40B4-BE49-F238E27FC236}">
                  <a16:creationId xmlns:a16="http://schemas.microsoft.com/office/drawing/2014/main" id="{54A9C4C6-FF7D-470E-BFCA-CE4F60A1F0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29">
              <a:extLst>
                <a:ext uri="{FF2B5EF4-FFF2-40B4-BE49-F238E27FC236}">
                  <a16:creationId xmlns:a16="http://schemas.microsoft.com/office/drawing/2014/main" id="{B1721EA8-4871-45D4-B78F-AE805A3004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E5763971-E3A3-45C6-9BA8-2E032C7A55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32752E94-0E01-4AF5-A43A-F2FAD8737C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pic>
        <p:nvPicPr>
          <p:cNvPr id="6" name="Picture 5" descr="A picture containing sky&#10;&#10;Description automatically generated">
            <a:extLst>
              <a:ext uri="{FF2B5EF4-FFF2-40B4-BE49-F238E27FC236}">
                <a16:creationId xmlns:a16="http://schemas.microsoft.com/office/drawing/2014/main" id="{5E908140-E900-4BE6-AC67-D39D7629B8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44" t="9091" r="19643" b="3"/>
          <a:stretch/>
        </p:blipFill>
        <p:spPr>
          <a:xfrm>
            <a:off x="20" y="-1"/>
            <a:ext cx="5394940" cy="6858001"/>
          </a:xfrm>
          <a:custGeom>
            <a:avLst/>
            <a:gdLst>
              <a:gd name="connsiteX0" fmla="*/ 842596 w 5394960"/>
              <a:gd name="connsiteY0" fmla="*/ 0 h 6858000"/>
              <a:gd name="connsiteX1" fmla="*/ 5394960 w 5394960"/>
              <a:gd name="connsiteY1" fmla="*/ 0 h 6858000"/>
              <a:gd name="connsiteX2" fmla="*/ 5394960 w 5394960"/>
              <a:gd name="connsiteY2" fmla="*/ 21851 h 6858000"/>
              <a:gd name="connsiteX3" fmla="*/ 4365943 w 5394960"/>
              <a:gd name="connsiteY3" fmla="*/ 6858000 h 6858000"/>
              <a:gd name="connsiteX4" fmla="*/ 0 w 5394960"/>
              <a:gd name="connsiteY4" fmla="*/ 6858000 h 6858000"/>
              <a:gd name="connsiteX5" fmla="*/ 0 w 5394960"/>
              <a:gd name="connsiteY5" fmla="*/ 566615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B1A08F70-7835-4EB3-8BB5-330C0907D9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80563" y="1678665"/>
            <a:ext cx="3887839" cy="237216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>
              <a:lnSpc>
                <a:spcPct val="90000"/>
              </a:lnSpc>
            </a:pPr>
            <a:r>
              <a:rPr lang="en-US" sz="3800"/>
              <a:t>INCUBATION AND EMBRYOLOGY PROJECT</a:t>
            </a:r>
          </a:p>
        </p:txBody>
      </p:sp>
    </p:spTree>
    <p:extLst>
      <p:ext uri="{BB962C8B-B14F-4D97-AF65-F5344CB8AC3E}">
        <p14:creationId xmlns:p14="http://schemas.microsoft.com/office/powerpoint/2010/main" val="324329699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Custom 1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3F7818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151</Words>
  <Application>Microsoft Office PowerPoint</Application>
  <PresentationFormat>Widescreen</PresentationFormat>
  <Paragraphs>33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Trebuchet MS</vt:lpstr>
      <vt:lpstr>Wingdings</vt:lpstr>
      <vt:lpstr>Wingdings 3</vt:lpstr>
      <vt:lpstr>Facet</vt:lpstr>
      <vt:lpstr>LIFECYCLE OF THE CHICKEN</vt:lpstr>
      <vt:lpstr>PowerPoint Presentation</vt:lpstr>
      <vt:lpstr>MATING</vt:lpstr>
      <vt:lpstr>INCUBATION</vt:lpstr>
      <vt:lpstr>HATCHING</vt:lpstr>
      <vt:lpstr>ALTRICIAL VERSUS PRECOCIAL</vt:lpstr>
      <vt:lpstr>COMMERCIAL EGG PRODUCTION</vt:lpstr>
      <vt:lpstr>INCUBATION AND EMBRYOLOGY PROJECT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LIFECYCLE OF THE CHICKEN</dc:title>
  <dc:creator>Jacquie Jacob</dc:creator>
  <cp:lastModifiedBy>Jacquie Jacob</cp:lastModifiedBy>
  <cp:revision>5</cp:revision>
  <cp:lastPrinted>2019-09-15T21:38:48Z</cp:lastPrinted>
  <dcterms:created xsi:type="dcterms:W3CDTF">2019-09-09T13:14:05Z</dcterms:created>
  <dcterms:modified xsi:type="dcterms:W3CDTF">2019-09-17T10:51:39Z</dcterms:modified>
</cp:coreProperties>
</file>