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C16467-B035-461D-AD75-3C38ABD42F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A4FE86-7E08-4AEB-AE7B-DD18A0833B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2D9287-F47A-457E-9BF6-37EB86E152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ADEDFA-486D-42E8-B1EA-C65E8DD12E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C7B48DF-7CAE-4B21-94D3-4B0EFC2663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8740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532AB56F-75CD-4873-85FB-4B677DC79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423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695DD-CC07-43F3-A890-FD25F23B61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/>
              <a:t>PARTS OF AN EGG</a:t>
            </a:r>
          </a:p>
        </p:txBody>
      </p:sp>
    </p:spTree>
    <p:extLst>
      <p:ext uri="{BB962C8B-B14F-4D97-AF65-F5344CB8AC3E}">
        <p14:creationId xmlns:p14="http://schemas.microsoft.com/office/powerpoint/2010/main" val="3232006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5A078-2785-B74D-8BDC-9891489C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YOLK / VITELLINE MEMBRANE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6F2D4D-C24F-C54D-B900-0AC19DFBE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186145" cy="3880773"/>
          </a:xfrm>
        </p:spPr>
        <p:txBody>
          <a:bodyPr>
            <a:noAutofit/>
          </a:bodyPr>
          <a:lstStyle/>
          <a:p>
            <a:r>
              <a:rPr lang="en-US" sz="3600" dirty="0"/>
              <a:t>Surrounds the yolk</a:t>
            </a:r>
          </a:p>
          <a:p>
            <a:r>
              <a:rPr lang="en-US" sz="3600" dirty="0"/>
              <a:t>Protects yolk</a:t>
            </a:r>
          </a:p>
          <a:p>
            <a:r>
              <a:rPr lang="en-US" sz="3600" dirty="0"/>
              <a:t>Weakest at germinal disc</a:t>
            </a:r>
          </a:p>
          <a:p>
            <a:r>
              <a:rPr lang="en-US" sz="3600" dirty="0"/>
              <a:t>Becomes fragile as an egg ages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1A0A0B7-1474-C643-8ED3-039A426FEC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863" y="2706952"/>
            <a:ext cx="4183062" cy="27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29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2F349E-1EF2-1649-9FC1-672D33A77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FERTILE VERSUS INFERTILE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9CE1B12-2876-7D4E-B46A-2A4DAE565C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3835" y="1746931"/>
            <a:ext cx="5825968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81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4" y="2160589"/>
            <a:ext cx="4114800" cy="2417444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/>
          </a:bodyPr>
          <a:lstStyle/>
          <a:p>
            <a:r>
              <a:rPr lang="en-US" sz="3600" dirty="0"/>
              <a:t>67% of egg’s liquid weight</a:t>
            </a:r>
          </a:p>
          <a:p>
            <a:r>
              <a:rPr lang="en-US" sz="3600" dirty="0"/>
              <a:t>More than half of the protein</a:t>
            </a:r>
          </a:p>
          <a:p>
            <a:r>
              <a:rPr lang="en-US" sz="3600" dirty="0"/>
              <a:t>Some vitamins and minerals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4848326"/>
            <a:ext cx="4114800" cy="63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9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4" y="2160589"/>
            <a:ext cx="4114800" cy="2417444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728944" cy="3880773"/>
          </a:xfrm>
        </p:spPr>
        <p:txBody>
          <a:bodyPr>
            <a:normAutofit/>
          </a:bodyPr>
          <a:lstStyle/>
          <a:p>
            <a:r>
              <a:rPr lang="en-US" sz="3600" dirty="0"/>
              <a:t>Thick and thin</a:t>
            </a:r>
          </a:p>
          <a:p>
            <a:r>
              <a:rPr lang="en-US" sz="3600" dirty="0"/>
              <a:t>Fresh egg has more thick than thin as in this relatively fresh egg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4848326"/>
            <a:ext cx="4114800" cy="63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1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04297" y="2160589"/>
            <a:ext cx="4114800" cy="2573677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/>
          </a:bodyPr>
          <a:lstStyle/>
          <a:p>
            <a:r>
              <a:rPr lang="en-US" sz="3600" dirty="0"/>
              <a:t>Protein nature changes with age</a:t>
            </a:r>
          </a:p>
          <a:p>
            <a:r>
              <a:rPr lang="en-US" sz="3600" dirty="0"/>
              <a:t>Thick albumen thins out</a:t>
            </a:r>
          </a:p>
          <a:p>
            <a:r>
              <a:rPr lang="en-US" sz="3600" dirty="0"/>
              <a:t>Old egg has more thin than thick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13" y="4848326"/>
            <a:ext cx="4114800" cy="67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41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119809" cy="1320800"/>
          </a:xfrm>
        </p:spPr>
        <p:txBody>
          <a:bodyPr/>
          <a:lstStyle/>
          <a:p>
            <a:r>
              <a:rPr lang="en-US" b="1" dirty="0"/>
              <a:t>CHALAZA (singular) / CHALAZAE (plural)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Ropey strands of egg white</a:t>
            </a:r>
          </a:p>
          <a:p>
            <a:r>
              <a:rPr lang="en-US" sz="3600" dirty="0"/>
              <a:t>Anchor the yolk in place</a:t>
            </a:r>
          </a:p>
          <a:p>
            <a:r>
              <a:rPr lang="en-US" sz="3600" dirty="0"/>
              <a:t>NOT: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Imperfections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Beginning of embryo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‘Sperm sac’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0136D8-F1C6-794A-B413-532EA3070F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7942" y="2160588"/>
            <a:ext cx="3402903" cy="3881437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ED09A70-4F51-9345-A43C-B17AC9396B62}"/>
              </a:ext>
            </a:extLst>
          </p:cNvPr>
          <p:cNvCxnSpPr/>
          <p:nvPr/>
        </p:nvCxnSpPr>
        <p:spPr>
          <a:xfrm flipH="1">
            <a:off x="3331029" y="4223657"/>
            <a:ext cx="1349828" cy="0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530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A614D5-2715-9D41-A624-514BEB661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42" y="0"/>
            <a:ext cx="8694058" cy="627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84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312" y="609600"/>
            <a:ext cx="7920690" cy="890016"/>
          </a:xfrm>
        </p:spPr>
        <p:txBody>
          <a:bodyPr>
            <a:normAutofit/>
          </a:bodyPr>
          <a:lstStyle/>
          <a:p>
            <a:r>
              <a:rPr lang="en-US" b="1" dirty="0"/>
              <a:t>PARTS OF EGG - OVERVIEW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9E101-E167-45A4-8F19-C25F2455E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312" y="1390988"/>
            <a:ext cx="7136002" cy="51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43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0FBBE-15E7-4019-B898-D9F5B627A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PARTS OF AN EGG - SHELL</a:t>
            </a:r>
          </a:p>
        </p:txBody>
      </p:sp>
      <p:pic>
        <p:nvPicPr>
          <p:cNvPr id="7" name="Content Placeholder 6" descr="A close up of a egg&#10;&#10;Description automatically generated">
            <a:extLst>
              <a:ext uri="{FF2B5EF4-FFF2-40B4-BE49-F238E27FC236}">
                <a16:creationId xmlns:a16="http://schemas.microsoft.com/office/drawing/2014/main" id="{4BD93484-8589-47B9-A55F-0DACBC9961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1920" y="2160589"/>
            <a:ext cx="4183062" cy="3057669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F7EBBE-4DD0-46B9-A917-5B76BD58D33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Different colors</a:t>
            </a:r>
          </a:p>
          <a:p>
            <a:r>
              <a:rPr lang="en-US" sz="3600" dirty="0"/>
              <a:t>Depends on the breed</a:t>
            </a:r>
          </a:p>
        </p:txBody>
      </p:sp>
    </p:spTree>
    <p:extLst>
      <p:ext uri="{BB962C8B-B14F-4D97-AF65-F5344CB8AC3E}">
        <p14:creationId xmlns:p14="http://schemas.microsoft.com/office/powerpoint/2010/main" val="170374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563" y="683551"/>
            <a:ext cx="3737268" cy="1320800"/>
          </a:xfrm>
        </p:spPr>
        <p:txBody>
          <a:bodyPr>
            <a:normAutofit/>
          </a:bodyPr>
          <a:lstStyle/>
          <a:p>
            <a:r>
              <a:rPr lang="en-US" sz="4800" b="1" dirty="0"/>
              <a:t>SHELL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1A0573-9615-4A3A-BE12-5B17ADC17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369866" cy="3880773"/>
          </a:xfrm>
        </p:spPr>
        <p:txBody>
          <a:bodyPr>
            <a:normAutofit/>
          </a:bodyPr>
          <a:lstStyle/>
          <a:p>
            <a:r>
              <a:rPr lang="en-US" sz="3200" dirty="0"/>
              <a:t>Outer hard covering</a:t>
            </a:r>
          </a:p>
          <a:p>
            <a:r>
              <a:rPr lang="en-US" sz="3200" dirty="0"/>
              <a:t>9-12% of eggs total weight</a:t>
            </a:r>
          </a:p>
          <a:p>
            <a:r>
              <a:rPr lang="en-US" sz="3200" dirty="0"/>
              <a:t>First line of defense</a:t>
            </a:r>
          </a:p>
        </p:txBody>
      </p:sp>
      <p:pic>
        <p:nvPicPr>
          <p:cNvPr id="5" name="Content Placeholder 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CD3CA16-9017-4980-AB1F-982B4102E5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1" r="19939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3309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206" y="683551"/>
            <a:ext cx="3737268" cy="1320800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BLOOM / CUTICLE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1A0573-9615-4A3A-BE12-5B17ADC17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206" y="2204132"/>
            <a:ext cx="5501980" cy="3880773"/>
          </a:xfrm>
        </p:spPr>
        <p:txBody>
          <a:bodyPr>
            <a:noAutofit/>
          </a:bodyPr>
          <a:lstStyle/>
          <a:p>
            <a:r>
              <a:rPr lang="en-US" sz="3200" dirty="0"/>
              <a:t>Invisible covering over the shell</a:t>
            </a:r>
          </a:p>
          <a:p>
            <a:r>
              <a:rPr lang="en-US" sz="3200" dirty="0"/>
              <a:t>Extra layer of protection to keep bacteria out</a:t>
            </a:r>
          </a:p>
          <a:p>
            <a:r>
              <a:rPr lang="en-US" sz="3200" dirty="0"/>
              <a:t>Absorbed into the pores and dries</a:t>
            </a:r>
          </a:p>
          <a:p>
            <a:r>
              <a:rPr lang="en-US" sz="3200" dirty="0"/>
              <a:t>Eventually falls off</a:t>
            </a:r>
          </a:p>
        </p:txBody>
      </p:sp>
      <p:pic>
        <p:nvPicPr>
          <p:cNvPr id="5" name="Content Placeholder 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CD3CA16-9017-4980-AB1F-982B4102E5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1" r="19939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440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D92170-CC37-B54E-AE8F-104938127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SHELL MEMBRANES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D8C447-5BC7-0341-B655-A5F13307FA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6076" y="1930400"/>
            <a:ext cx="4415527" cy="3185886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E7F6E-E058-C54C-9ECB-2D070C6F9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64137" y="1741715"/>
            <a:ext cx="5099060" cy="4299648"/>
          </a:xfrm>
        </p:spPr>
        <p:txBody>
          <a:bodyPr>
            <a:noAutofit/>
          </a:bodyPr>
          <a:lstStyle/>
          <a:p>
            <a:r>
              <a:rPr lang="en-US" sz="3600" dirty="0"/>
              <a:t>Just inside the shell are two shell membranes</a:t>
            </a:r>
          </a:p>
          <a:p>
            <a:r>
              <a:rPr lang="en-US" sz="3600" dirty="0"/>
              <a:t>Outer and inner shell membranes</a:t>
            </a:r>
          </a:p>
          <a:p>
            <a:r>
              <a:rPr lang="en-US" sz="3600" dirty="0"/>
              <a:t>Membranes separate to form the air cell </a:t>
            </a:r>
          </a:p>
        </p:txBody>
      </p:sp>
    </p:spTree>
    <p:extLst>
      <p:ext uri="{BB962C8B-B14F-4D97-AF65-F5344CB8AC3E}">
        <p14:creationId xmlns:p14="http://schemas.microsoft.com/office/powerpoint/2010/main" val="292192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D37ED-E018-D24A-B3EB-A07050874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SHELL MEMBRANES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D52498-2EA9-FE4E-8711-C09E10C2E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186145" cy="3880773"/>
          </a:xfrm>
        </p:spPr>
        <p:txBody>
          <a:bodyPr>
            <a:normAutofit/>
          </a:bodyPr>
          <a:lstStyle/>
          <a:p>
            <a:r>
              <a:rPr lang="en-US" sz="3600" dirty="0"/>
              <a:t>Can see the membranes on the inside of the shell of a broken out egg</a:t>
            </a:r>
          </a:p>
        </p:txBody>
      </p:sp>
      <p:pic>
        <p:nvPicPr>
          <p:cNvPr id="5" name="Content Placeholder 4" descr="A picture containing orange, table, sitting, food&#10;&#10;Description generated with high confidence">
            <a:extLst>
              <a:ext uri="{FF2B5EF4-FFF2-40B4-BE49-F238E27FC236}">
                <a16:creationId xmlns:a16="http://schemas.microsoft.com/office/drawing/2014/main" id="{FE4BDAD4-F2BB-E949-B48F-FD45706A1816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4" t="38409" r="2495" b="5389"/>
          <a:stretch/>
        </p:blipFill>
        <p:spPr bwMode="auto">
          <a:xfrm>
            <a:off x="677334" y="2160589"/>
            <a:ext cx="4183062" cy="24986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3901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5A078-2785-B74D-8BDC-9891489C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AIR CELL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6F2D4D-C24F-C54D-B900-0AC19DFBE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077288" cy="3880773"/>
          </a:xfrm>
        </p:spPr>
        <p:txBody>
          <a:bodyPr>
            <a:noAutofit/>
          </a:bodyPr>
          <a:lstStyle/>
          <a:p>
            <a:r>
              <a:rPr lang="en-US" sz="3600" dirty="0"/>
              <a:t>Membranes separate to form the air cell  </a:t>
            </a:r>
          </a:p>
          <a:p>
            <a:r>
              <a:rPr lang="en-US" sz="3600" dirty="0"/>
              <a:t>Candling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/>
              <a:t>Shining a light through an egg to see the inside</a:t>
            </a:r>
          </a:p>
        </p:txBody>
      </p:sp>
      <p:pic>
        <p:nvPicPr>
          <p:cNvPr id="5" name="Content Placeholder 4" descr="A picture containing indoor, sitting, table, object&#10;&#10;Description generated with high confidence">
            <a:extLst>
              <a:ext uri="{FF2B5EF4-FFF2-40B4-BE49-F238E27FC236}">
                <a16:creationId xmlns:a16="http://schemas.microsoft.com/office/drawing/2014/main" id="{413106E5-B06E-8849-A939-80219763F1BA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60589"/>
            <a:ext cx="4183062" cy="313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8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D92170-CC37-B54E-AE8F-104938127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YOLK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D8C447-5BC7-0341-B655-A5F13307FA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3" y="2160589"/>
            <a:ext cx="4579285" cy="3304040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E7F6E-E058-C54C-9ECB-2D070C6F9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7169" y="2160589"/>
            <a:ext cx="5186145" cy="3880773"/>
          </a:xfrm>
        </p:spPr>
        <p:txBody>
          <a:bodyPr>
            <a:noAutofit/>
          </a:bodyPr>
          <a:lstStyle/>
          <a:p>
            <a:r>
              <a:rPr lang="en-US" sz="3200" dirty="0"/>
              <a:t>The yellow mass</a:t>
            </a:r>
          </a:p>
          <a:p>
            <a:r>
              <a:rPr lang="en-US" sz="3200" dirty="0"/>
              <a:t>33% of liquid egg weight</a:t>
            </a:r>
          </a:p>
          <a:p>
            <a:r>
              <a:rPr lang="en-US" sz="3200" dirty="0"/>
              <a:t>Contains all the fat and fat-soluble vitamins</a:t>
            </a:r>
          </a:p>
          <a:p>
            <a:r>
              <a:rPr lang="en-US" sz="3200" dirty="0"/>
              <a:t>Just under a half of the protein</a:t>
            </a:r>
          </a:p>
        </p:txBody>
      </p:sp>
    </p:spTree>
    <p:extLst>
      <p:ext uri="{BB962C8B-B14F-4D97-AF65-F5344CB8AC3E}">
        <p14:creationId xmlns:p14="http://schemas.microsoft.com/office/powerpoint/2010/main" val="373115242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171</TotalTime>
  <Words>254</Words>
  <Application>Microsoft Office PowerPoint</Application>
  <PresentationFormat>Widescreen</PresentationFormat>
  <Paragraphs>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Wingdings</vt:lpstr>
      <vt:lpstr>Wingdings 3</vt:lpstr>
      <vt:lpstr>Facet</vt:lpstr>
      <vt:lpstr>PARTS OF AN EGG</vt:lpstr>
      <vt:lpstr>PARTS OF EGG - OVERVIEW</vt:lpstr>
      <vt:lpstr>PARTS OF AN EGG - SHELL</vt:lpstr>
      <vt:lpstr>SHELL</vt:lpstr>
      <vt:lpstr>BLOOM / CUTICLE</vt:lpstr>
      <vt:lpstr>SHELL MEMBRANES</vt:lpstr>
      <vt:lpstr>SHELL MEMBRANES</vt:lpstr>
      <vt:lpstr>AIR CELL</vt:lpstr>
      <vt:lpstr>YOLK</vt:lpstr>
      <vt:lpstr>YOLK / VITELLINE MEMBRANE</vt:lpstr>
      <vt:lpstr>FERTILE VERSUS INFERTILE</vt:lpstr>
      <vt:lpstr>ALBUMEN / EGG WHITE</vt:lpstr>
      <vt:lpstr>ALBUMEN / EGG WHITE</vt:lpstr>
      <vt:lpstr>ALBUMEN / EGG WHITE</vt:lpstr>
      <vt:lpstr>CHALAZA (singular) / CHALAZAE (plural)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PARTS OF AN EGG</dc:title>
  <dc:creator>Jacquie Jacob</dc:creator>
  <cp:lastModifiedBy>Jacquie Jacob</cp:lastModifiedBy>
  <cp:revision>14</cp:revision>
  <cp:lastPrinted>2019-09-17T10:59:58Z</cp:lastPrinted>
  <dcterms:created xsi:type="dcterms:W3CDTF">2019-09-09T19:37:24Z</dcterms:created>
  <dcterms:modified xsi:type="dcterms:W3CDTF">2019-09-17T11:00:07Z</dcterms:modified>
</cp:coreProperties>
</file>