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wmv" ContentType="video/x-ms-wm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4.xml" ContentType="application/vnd.openxmlformats-officedocument.presentationml.tags+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tags/tag7.xml" ContentType="application/vnd.openxmlformats-officedocument.presentationml.tags+xml"/>
  <Override PartName="/ppt/notesSlides/notesSlide10.xml" ContentType="application/vnd.openxmlformats-officedocument.presentationml.notesSlide+xml"/>
  <Override PartName="/ppt/tags/tag8.xml" ContentType="application/vnd.openxmlformats-officedocument.presentationml.tags+xml"/>
  <Override PartName="/ppt/notesSlides/notesSlide11.xml" ContentType="application/vnd.openxmlformats-officedocument.presentationml.notesSlide+xml"/>
  <Override PartName="/ppt/tags/tag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7" r:id="rId2"/>
    <p:sldId id="259" r:id="rId3"/>
    <p:sldId id="262" r:id="rId4"/>
    <p:sldId id="263" r:id="rId5"/>
    <p:sldId id="261" r:id="rId6"/>
    <p:sldId id="260" r:id="rId7"/>
    <p:sldId id="264" r:id="rId8"/>
    <p:sldId id="265" r:id="rId9"/>
    <p:sldId id="266" r:id="rId10"/>
    <p:sldId id="268" r:id="rId11"/>
    <p:sldId id="267" r:id="rId12"/>
    <p:sldId id="270" r:id="rId13"/>
    <p:sldId id="271" r:id="rId14"/>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75365" autoAdjust="0"/>
  </p:normalViewPr>
  <p:slideViewPr>
    <p:cSldViewPr snapToGrid="0">
      <p:cViewPr varScale="1">
        <p:scale>
          <a:sx n="80" d="100"/>
          <a:sy n="80" d="100"/>
        </p:scale>
        <p:origin x="1710"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D1B66E43-260D-422F-8953-AB231E12EC28}" type="datetimeFigureOut">
              <a:rPr lang="en-US" smtClean="0"/>
              <a:t>7/22/2018</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82DF0CA7-5690-4A3E-94D6-AAF8D5F07B58}" type="slidenum">
              <a:rPr lang="en-US" smtClean="0"/>
              <a:t>‹#›</a:t>
            </a:fld>
            <a:endParaRPr lang="en-US"/>
          </a:p>
        </p:txBody>
      </p:sp>
    </p:spTree>
    <p:extLst>
      <p:ext uri="{BB962C8B-B14F-4D97-AF65-F5344CB8AC3E}">
        <p14:creationId xmlns:p14="http://schemas.microsoft.com/office/powerpoint/2010/main" val="28134869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module deals with the male reproductive system of </a:t>
            </a:r>
            <a:r>
              <a:rPr lang="en-US" baseline="0"/>
              <a:t>birds.</a:t>
            </a:r>
            <a:endParaRPr lang="en-US" baseline="0" dirty="0"/>
          </a:p>
        </p:txBody>
      </p:sp>
      <p:sp>
        <p:nvSpPr>
          <p:cNvPr id="4" name="Slide Number Placeholder 3"/>
          <p:cNvSpPr>
            <a:spLocks noGrp="1"/>
          </p:cNvSpPr>
          <p:nvPr>
            <p:ph type="sldNum" sz="quarter" idx="10"/>
          </p:nvPr>
        </p:nvSpPr>
        <p:spPr/>
        <p:txBody>
          <a:bodyPr/>
          <a:lstStyle/>
          <a:p>
            <a:fld id="{2659AFF0-96B8-4602-9E1A-8691193CCA7E}" type="slidenum">
              <a:rPr lang="en-US" smtClean="0"/>
              <a:t>1</a:t>
            </a:fld>
            <a:endParaRPr lang="en-US"/>
          </a:p>
        </p:txBody>
      </p:sp>
    </p:spTree>
    <p:extLst>
      <p:ext uri="{BB962C8B-B14F-4D97-AF65-F5344CB8AC3E}">
        <p14:creationId xmlns:p14="http://schemas.microsoft.com/office/powerpoint/2010/main" val="13982035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the assembly</a:t>
            </a:r>
            <a:r>
              <a:rPr lang="en-US" baseline="0" dirty="0"/>
              <a:t> line for the creation of an egg includes the</a:t>
            </a:r>
          </a:p>
          <a:p>
            <a:r>
              <a:rPr lang="en-US" baseline="0" dirty="0"/>
              <a:t>[click]</a:t>
            </a:r>
          </a:p>
          <a:p>
            <a:r>
              <a:rPr lang="en-US" baseline="0" dirty="0"/>
              <a:t>Ovary where we find the yolk</a:t>
            </a:r>
          </a:p>
          <a:p>
            <a:r>
              <a:rPr lang="en-US" baseline="0" dirty="0"/>
              <a:t>[click]</a:t>
            </a:r>
          </a:p>
          <a:p>
            <a:r>
              <a:rPr lang="en-US" baseline="0" dirty="0"/>
              <a:t>The infundibulum where fertilization takes place</a:t>
            </a:r>
          </a:p>
          <a:p>
            <a:r>
              <a:rPr lang="en-US" baseline="0" dirty="0"/>
              <a:t>[click]</a:t>
            </a:r>
          </a:p>
          <a:p>
            <a:r>
              <a:rPr lang="en-US" baseline="0" dirty="0"/>
              <a:t>The magnum where the albumen and chalazae are added</a:t>
            </a:r>
          </a:p>
          <a:p>
            <a:r>
              <a:rPr lang="en-US" baseline="0" dirty="0"/>
              <a:t>[click]</a:t>
            </a:r>
          </a:p>
          <a:p>
            <a:r>
              <a:rPr lang="en-US" baseline="0" dirty="0"/>
              <a:t>The isthmus where the shell membranes are added</a:t>
            </a:r>
          </a:p>
          <a:p>
            <a:r>
              <a:rPr lang="en-US" baseline="0" dirty="0"/>
              <a:t>[click]</a:t>
            </a:r>
          </a:p>
          <a:p>
            <a:r>
              <a:rPr lang="en-US" baseline="0" dirty="0"/>
              <a:t>And finally the shell gland where the shell is added.</a:t>
            </a:r>
            <a:endParaRPr lang="en-US" dirty="0"/>
          </a:p>
        </p:txBody>
      </p:sp>
      <p:sp>
        <p:nvSpPr>
          <p:cNvPr id="4" name="Slide Number Placeholder 3"/>
          <p:cNvSpPr>
            <a:spLocks noGrp="1"/>
          </p:cNvSpPr>
          <p:nvPr>
            <p:ph type="sldNum" sz="quarter" idx="10"/>
          </p:nvPr>
        </p:nvSpPr>
        <p:spPr/>
        <p:txBody>
          <a:bodyPr/>
          <a:lstStyle/>
          <a:p>
            <a:fld id="{14D1DDDC-3F10-49D8-A2B9-37A0D4E31FCC}" type="slidenum">
              <a:rPr lang="en-US" smtClean="0"/>
              <a:t>10</a:t>
            </a:fld>
            <a:endParaRPr lang="en-US"/>
          </a:p>
        </p:txBody>
      </p:sp>
    </p:spTree>
    <p:extLst>
      <p:ext uri="{BB962C8B-B14F-4D97-AF65-F5344CB8AC3E}">
        <p14:creationId xmlns:p14="http://schemas.microsoft.com/office/powerpoint/2010/main" val="3018590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last part of the hen’s reproductive</a:t>
            </a:r>
            <a:r>
              <a:rPr lang="en-US" baseline="0" dirty="0"/>
              <a:t> tract is the [click] vagina. The vagina is a muscle which helps to push the egg out of the hen.</a:t>
            </a:r>
          </a:p>
          <a:p>
            <a:r>
              <a:rPr lang="en-US" baseline="0" dirty="0"/>
              <a:t>The egg travels down the oviduct small end first, but when it is ready to be laid, it rotates to large end first. This prevents the egg from coming into contact with fecal material as the egg is laid.</a:t>
            </a:r>
            <a:endParaRPr lang="en-US" dirty="0"/>
          </a:p>
        </p:txBody>
      </p:sp>
      <p:sp>
        <p:nvSpPr>
          <p:cNvPr id="4" name="Slide Number Placeholder 3"/>
          <p:cNvSpPr>
            <a:spLocks noGrp="1"/>
          </p:cNvSpPr>
          <p:nvPr>
            <p:ph type="sldNum" sz="quarter" idx="10"/>
          </p:nvPr>
        </p:nvSpPr>
        <p:spPr/>
        <p:txBody>
          <a:bodyPr/>
          <a:lstStyle/>
          <a:p>
            <a:fld id="{14D1DDDC-3F10-49D8-A2B9-37A0D4E31FCC}" type="slidenum">
              <a:rPr lang="en-US" smtClean="0"/>
              <a:t>11</a:t>
            </a:fld>
            <a:endParaRPr lang="en-US"/>
          </a:p>
        </p:txBody>
      </p:sp>
    </p:spTree>
    <p:extLst>
      <p:ext uri="{BB962C8B-B14F-4D97-AF65-F5344CB8AC3E}">
        <p14:creationId xmlns:p14="http://schemas.microsoft.com/office/powerpoint/2010/main" val="37176465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air space</a:t>
            </a:r>
            <a:r>
              <a:rPr lang="en-US" baseline="0" dirty="0"/>
              <a:t> in the large end of the egg is formed after the egg has been laid. The body temperature of a chicken is 107°F and when the egg is laid it immediately starts to cool. As the egg cools the contents contract and the inner and outer shell membranes separate at the large end of the egg. The fresher an egg is, the smaller the air space is. As an egg gets older, the air space increases.</a:t>
            </a:r>
            <a:endParaRPr lang="en-US" dirty="0"/>
          </a:p>
        </p:txBody>
      </p:sp>
      <p:sp>
        <p:nvSpPr>
          <p:cNvPr id="4" name="Slide Number Placeholder 3"/>
          <p:cNvSpPr>
            <a:spLocks noGrp="1"/>
          </p:cNvSpPr>
          <p:nvPr>
            <p:ph type="sldNum" sz="quarter" idx="10"/>
          </p:nvPr>
        </p:nvSpPr>
        <p:spPr/>
        <p:txBody>
          <a:bodyPr/>
          <a:lstStyle/>
          <a:p>
            <a:fld id="{14D1DDDC-3F10-49D8-A2B9-37A0D4E31FCC}" type="slidenum">
              <a:rPr lang="en-US" smtClean="0"/>
              <a:t>12</a:t>
            </a:fld>
            <a:endParaRPr lang="en-US"/>
          </a:p>
        </p:txBody>
      </p:sp>
    </p:spTree>
    <p:extLst>
      <p:ext uri="{BB962C8B-B14F-4D97-AF65-F5344CB8AC3E}">
        <p14:creationId xmlns:p14="http://schemas.microsoft.com/office/powerpoint/2010/main" val="25417675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that’s how a hen makes an egg.</a:t>
            </a:r>
          </a:p>
        </p:txBody>
      </p:sp>
      <p:sp>
        <p:nvSpPr>
          <p:cNvPr id="4" name="Slide Number Placeholder 3"/>
          <p:cNvSpPr>
            <a:spLocks noGrp="1"/>
          </p:cNvSpPr>
          <p:nvPr>
            <p:ph type="sldNum" sz="quarter" idx="10"/>
          </p:nvPr>
        </p:nvSpPr>
        <p:spPr/>
        <p:txBody>
          <a:bodyPr/>
          <a:lstStyle/>
          <a:p>
            <a:fld id="{14D1DDDC-3F10-49D8-A2B9-37A0D4E31FCC}" type="slidenum">
              <a:rPr lang="en-US" smtClean="0"/>
              <a:t>13</a:t>
            </a:fld>
            <a:endParaRPr lang="en-US"/>
          </a:p>
        </p:txBody>
      </p:sp>
    </p:spTree>
    <p:extLst>
      <p:ext uri="{BB962C8B-B14F-4D97-AF65-F5344CB8AC3E}">
        <p14:creationId xmlns:p14="http://schemas.microsoft.com/office/powerpoint/2010/main" val="3621788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photo of the reproductive tract</a:t>
            </a:r>
            <a:r>
              <a:rPr lang="en-US" baseline="0" dirty="0"/>
              <a:t> removed from a female chicken and laid out for you to see the parts. There are two main parts.</a:t>
            </a:r>
          </a:p>
          <a:p>
            <a:r>
              <a:rPr lang="en-US" baseline="0" dirty="0"/>
              <a:t>[click]</a:t>
            </a:r>
          </a:p>
          <a:p>
            <a:r>
              <a:rPr lang="en-US" baseline="0" dirty="0"/>
              <a:t>The ovary</a:t>
            </a:r>
          </a:p>
          <a:p>
            <a:r>
              <a:rPr lang="en-US" baseline="0" dirty="0"/>
              <a:t>[click]</a:t>
            </a:r>
          </a:p>
          <a:p>
            <a:r>
              <a:rPr lang="en-US" baseline="0" dirty="0"/>
              <a:t>And the oviduct</a:t>
            </a:r>
            <a:endParaRPr lang="en-US" dirty="0"/>
          </a:p>
        </p:txBody>
      </p:sp>
      <p:sp>
        <p:nvSpPr>
          <p:cNvPr id="4" name="Slide Number Placeholder 3"/>
          <p:cNvSpPr>
            <a:spLocks noGrp="1"/>
          </p:cNvSpPr>
          <p:nvPr>
            <p:ph type="sldNum" sz="quarter" idx="10"/>
          </p:nvPr>
        </p:nvSpPr>
        <p:spPr/>
        <p:txBody>
          <a:bodyPr/>
          <a:lstStyle/>
          <a:p>
            <a:fld id="{14D1DDDC-3F10-49D8-A2B9-37A0D4E31FCC}" type="slidenum">
              <a:rPr lang="en-US" smtClean="0"/>
              <a:t>2</a:t>
            </a:fld>
            <a:endParaRPr lang="en-US"/>
          </a:p>
        </p:txBody>
      </p:sp>
    </p:spTree>
    <p:extLst>
      <p:ext uri="{BB962C8B-B14F-4D97-AF65-F5344CB8AC3E}">
        <p14:creationId xmlns:p14="http://schemas.microsoft.com/office/powerpoint/2010/main" val="456713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ovary is where you find the yolks being</a:t>
            </a:r>
            <a:r>
              <a:rPr lang="en-US" baseline="0" dirty="0"/>
              <a:t> developed. There are tiny cells with the genetic material of the female chicken and yolk material is transported from the liver to the cells. The yolk material is deposited in these cells making them grow and become easily seen. Once the yolk has reached the right size it is released from the ovary into the oviduct and the start of the assembly line for the creation of a complete egg.</a:t>
            </a:r>
          </a:p>
          <a:p>
            <a:r>
              <a:rPr lang="en-US" baseline="0" dirty="0"/>
              <a:t>[click]</a:t>
            </a:r>
          </a:p>
          <a:p>
            <a:r>
              <a:rPr lang="en-US" baseline="0" dirty="0"/>
              <a:t>The release of a yolk is called ovulation.</a:t>
            </a:r>
          </a:p>
          <a:p>
            <a:r>
              <a:rPr lang="en-US" baseline="0" dirty="0"/>
              <a:t>[click]</a:t>
            </a:r>
          </a:p>
          <a:p>
            <a:r>
              <a:rPr lang="en-US" baseline="0" dirty="0"/>
              <a:t>The yolk are released along the stigma or suture line which are the clear lines on the yolk with no blood vessels visible.</a:t>
            </a:r>
          </a:p>
          <a:p>
            <a:r>
              <a:rPr lang="en-US" baseline="0" dirty="0"/>
              <a:t>[click] Of course only one yolk is supposed to be released at one time. If the hen releases two yolks you end up with a double yolk egg.</a:t>
            </a:r>
          </a:p>
          <a:p>
            <a:r>
              <a:rPr lang="en-US" baseline="0" dirty="0"/>
              <a:t>The following old video shows you the release of a yolk from the ovary. The pencil mark shows you the stigma.</a:t>
            </a:r>
            <a:endParaRPr lang="en-US" dirty="0"/>
          </a:p>
        </p:txBody>
      </p:sp>
      <p:sp>
        <p:nvSpPr>
          <p:cNvPr id="4" name="Slide Number Placeholder 3"/>
          <p:cNvSpPr>
            <a:spLocks noGrp="1"/>
          </p:cNvSpPr>
          <p:nvPr>
            <p:ph type="sldNum" sz="quarter" idx="10"/>
          </p:nvPr>
        </p:nvSpPr>
        <p:spPr/>
        <p:txBody>
          <a:bodyPr/>
          <a:lstStyle/>
          <a:p>
            <a:fld id="{14D1DDDC-3F10-49D8-A2B9-37A0D4E31FCC}" type="slidenum">
              <a:rPr lang="en-US" smtClean="0"/>
              <a:t>3</a:t>
            </a:fld>
            <a:endParaRPr lang="en-US"/>
          </a:p>
        </p:txBody>
      </p:sp>
    </p:spTree>
    <p:extLst>
      <p:ext uri="{BB962C8B-B14F-4D97-AF65-F5344CB8AC3E}">
        <p14:creationId xmlns:p14="http://schemas.microsoft.com/office/powerpoint/2010/main" val="3272151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old video shows</a:t>
            </a:r>
            <a:r>
              <a:rPr lang="en-US" baseline="0" dirty="0"/>
              <a:t> you the release of a yolk from the ovary in a live chicken. The pencil mark shows you the stigma where the yolk is released from. </a:t>
            </a:r>
          </a:p>
        </p:txBody>
      </p:sp>
      <p:sp>
        <p:nvSpPr>
          <p:cNvPr id="4" name="Slide Number Placeholder 3"/>
          <p:cNvSpPr>
            <a:spLocks noGrp="1"/>
          </p:cNvSpPr>
          <p:nvPr>
            <p:ph type="sldNum" sz="quarter" idx="10"/>
          </p:nvPr>
        </p:nvSpPr>
        <p:spPr/>
        <p:txBody>
          <a:bodyPr/>
          <a:lstStyle/>
          <a:p>
            <a:fld id="{14D1DDDC-3F10-49D8-A2B9-37A0D4E31FCC}" type="slidenum">
              <a:rPr lang="en-US" smtClean="0"/>
              <a:t>4</a:t>
            </a:fld>
            <a:endParaRPr lang="en-US"/>
          </a:p>
        </p:txBody>
      </p:sp>
    </p:spTree>
    <p:extLst>
      <p:ext uri="{BB962C8B-B14F-4D97-AF65-F5344CB8AC3E}">
        <p14:creationId xmlns:p14="http://schemas.microsoft.com/office/powerpoint/2010/main" val="3352917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released yolk is picked up by the infundibulum. This part is also referred to</a:t>
            </a:r>
            <a:r>
              <a:rPr lang="en-US" baseline="0" dirty="0"/>
              <a:t> as the funnel since it is the start of the oviduct. But it doesn’t really function like a funnel waiting there for the yolk to be dropped. It is actually a muscle that moves over the yolk bringing the yolk inside the oviduct. </a:t>
            </a:r>
          </a:p>
          <a:p>
            <a:endParaRPr lang="en-US" baseline="0" dirty="0"/>
          </a:p>
          <a:p>
            <a:r>
              <a:rPr lang="en-US" baseline="0" dirty="0"/>
              <a:t>It is very difficult to film this in a chicken. </a:t>
            </a:r>
            <a:r>
              <a:rPr lang="en-US" dirty="0"/>
              <a:t>The following dramatization shows how the infundibulum engulfs</a:t>
            </a:r>
            <a:r>
              <a:rPr lang="en-US" baseline="0" dirty="0"/>
              <a:t> the yolk released from the ovary.</a:t>
            </a:r>
            <a:endParaRPr lang="en-US" dirty="0"/>
          </a:p>
          <a:p>
            <a:endParaRPr lang="en-US" dirty="0"/>
          </a:p>
        </p:txBody>
      </p:sp>
      <p:sp>
        <p:nvSpPr>
          <p:cNvPr id="4" name="Slide Number Placeholder 3"/>
          <p:cNvSpPr>
            <a:spLocks noGrp="1"/>
          </p:cNvSpPr>
          <p:nvPr>
            <p:ph type="sldNum" sz="quarter" idx="10"/>
          </p:nvPr>
        </p:nvSpPr>
        <p:spPr/>
        <p:txBody>
          <a:bodyPr/>
          <a:lstStyle/>
          <a:p>
            <a:fld id="{14D1DDDC-3F10-49D8-A2B9-37A0D4E31FCC}" type="slidenum">
              <a:rPr lang="en-US" smtClean="0"/>
              <a:t>5</a:t>
            </a:fld>
            <a:endParaRPr lang="en-US"/>
          </a:p>
        </p:txBody>
      </p:sp>
    </p:spTree>
    <p:extLst>
      <p:ext uri="{BB962C8B-B14F-4D97-AF65-F5344CB8AC3E}">
        <p14:creationId xmlns:p14="http://schemas.microsoft.com/office/powerpoint/2010/main" val="21400871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D1DDDC-3F10-49D8-A2B9-37A0D4E31FCC}" type="slidenum">
              <a:rPr lang="en-US" smtClean="0"/>
              <a:t>6</a:t>
            </a:fld>
            <a:endParaRPr lang="en-US"/>
          </a:p>
        </p:txBody>
      </p:sp>
    </p:spTree>
    <p:extLst>
      <p:ext uri="{BB962C8B-B14F-4D97-AF65-F5344CB8AC3E}">
        <p14:creationId xmlns:p14="http://schemas.microsoft.com/office/powerpoint/2010/main" val="2935761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an egg is going to be fertilized, it has to be done here in the infundibulum. The yolk remains here for only 15 minutes so it is a short window of time available for fertilization. Once the albumen has been laid down</a:t>
            </a:r>
            <a:r>
              <a:rPr lang="en-US" baseline="0" dirty="0"/>
              <a:t> over the yolk it is too late for the sperm to fertilize the egg.</a:t>
            </a:r>
          </a:p>
          <a:p>
            <a:r>
              <a:rPr lang="en-US" baseline="0" dirty="0"/>
              <a:t>[click]</a:t>
            </a:r>
          </a:p>
          <a:p>
            <a:r>
              <a:rPr lang="en-US" baseline="0" dirty="0"/>
              <a:t>The next part of the oviduct is the magnum. The yolk remains here for  about 3 hours.</a:t>
            </a:r>
          </a:p>
          <a:p>
            <a:r>
              <a:rPr lang="en-US" baseline="0" dirty="0"/>
              <a:t>[click] </a:t>
            </a:r>
          </a:p>
          <a:p>
            <a:r>
              <a:rPr lang="en-US" baseline="0" dirty="0"/>
              <a:t>This is where the albumen is added to the egg.</a:t>
            </a:r>
          </a:p>
          <a:p>
            <a:r>
              <a:rPr lang="en-US" baseline="0" dirty="0"/>
              <a:t>[click]</a:t>
            </a:r>
          </a:p>
          <a:p>
            <a:r>
              <a:rPr lang="en-US" baseline="0" dirty="0"/>
              <a:t>As the yolk passes down the magnum it rotates and strings of albumen are twisted tightly to form the chalaza that hold the yolk in the middle of the finished egg.</a:t>
            </a:r>
            <a:endParaRPr lang="en-US" dirty="0"/>
          </a:p>
        </p:txBody>
      </p:sp>
      <p:sp>
        <p:nvSpPr>
          <p:cNvPr id="4" name="Slide Number Placeholder 3"/>
          <p:cNvSpPr>
            <a:spLocks noGrp="1"/>
          </p:cNvSpPr>
          <p:nvPr>
            <p:ph type="sldNum" sz="quarter" idx="10"/>
          </p:nvPr>
        </p:nvSpPr>
        <p:spPr/>
        <p:txBody>
          <a:bodyPr/>
          <a:lstStyle/>
          <a:p>
            <a:fld id="{14D1DDDC-3F10-49D8-A2B9-37A0D4E31FCC}" type="slidenum">
              <a:rPr lang="en-US" smtClean="0"/>
              <a:t>7</a:t>
            </a:fld>
            <a:endParaRPr lang="en-US"/>
          </a:p>
        </p:txBody>
      </p:sp>
    </p:spTree>
    <p:extLst>
      <p:ext uri="{BB962C8B-B14F-4D97-AF65-F5344CB8AC3E}">
        <p14:creationId xmlns:p14="http://schemas.microsoft.com/office/powerpoint/2010/main" val="3104194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next part in the assembly line is the isthmus. This is where the shell membranes are added. There is an inner and outer shell membrane. The yolk remains here for about 75 minutes.</a:t>
            </a:r>
            <a:endParaRPr lang="en-US" dirty="0"/>
          </a:p>
        </p:txBody>
      </p:sp>
      <p:sp>
        <p:nvSpPr>
          <p:cNvPr id="4" name="Slide Number Placeholder 3"/>
          <p:cNvSpPr>
            <a:spLocks noGrp="1"/>
          </p:cNvSpPr>
          <p:nvPr>
            <p:ph type="sldNum" sz="quarter" idx="10"/>
          </p:nvPr>
        </p:nvSpPr>
        <p:spPr/>
        <p:txBody>
          <a:bodyPr/>
          <a:lstStyle/>
          <a:p>
            <a:fld id="{14D1DDDC-3F10-49D8-A2B9-37A0D4E31FCC}" type="slidenum">
              <a:rPr lang="en-US" smtClean="0"/>
              <a:t>8</a:t>
            </a:fld>
            <a:endParaRPr lang="en-US"/>
          </a:p>
        </p:txBody>
      </p:sp>
    </p:spTree>
    <p:extLst>
      <p:ext uri="{BB962C8B-B14F-4D97-AF65-F5344CB8AC3E}">
        <p14:creationId xmlns:p14="http://schemas.microsoft.com/office/powerpoint/2010/main" val="3653186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last major</a:t>
            </a:r>
            <a:r>
              <a:rPr lang="en-US" baseline="0" dirty="0"/>
              <a:t> part is the shell gland, also called the uterus.</a:t>
            </a:r>
          </a:p>
          <a:p>
            <a:r>
              <a:rPr lang="en-US" dirty="0"/>
              <a:t>[Click]</a:t>
            </a:r>
          </a:p>
          <a:p>
            <a:r>
              <a:rPr lang="en-US" dirty="0"/>
              <a:t>The</a:t>
            </a:r>
            <a:r>
              <a:rPr lang="en-US" baseline="0" dirty="0"/>
              <a:t> shell is added in the shell gland. </a:t>
            </a:r>
          </a:p>
          <a:p>
            <a:r>
              <a:rPr lang="en-US" baseline="0" dirty="0"/>
              <a:t>This is where most of the time is spent in the assembly of an egg. It can take about 20 hours for the shell to be completed. If the shell is going to have a color, like you see with brown eggs, the pigment is added here. There is no difference in the making of a brown or white egg except for the addition of the pigment in the shell gland.</a:t>
            </a:r>
            <a:endParaRPr lang="en-US" dirty="0"/>
          </a:p>
        </p:txBody>
      </p:sp>
      <p:sp>
        <p:nvSpPr>
          <p:cNvPr id="4" name="Slide Number Placeholder 3"/>
          <p:cNvSpPr>
            <a:spLocks noGrp="1"/>
          </p:cNvSpPr>
          <p:nvPr>
            <p:ph type="sldNum" sz="quarter" idx="10"/>
          </p:nvPr>
        </p:nvSpPr>
        <p:spPr/>
        <p:txBody>
          <a:bodyPr/>
          <a:lstStyle/>
          <a:p>
            <a:fld id="{14D1DDDC-3F10-49D8-A2B9-37A0D4E31FCC}" type="slidenum">
              <a:rPr lang="en-US" smtClean="0"/>
              <a:t>9</a:t>
            </a:fld>
            <a:endParaRPr lang="en-US"/>
          </a:p>
        </p:txBody>
      </p:sp>
    </p:spTree>
    <p:extLst>
      <p:ext uri="{BB962C8B-B14F-4D97-AF65-F5344CB8AC3E}">
        <p14:creationId xmlns:p14="http://schemas.microsoft.com/office/powerpoint/2010/main" val="2796479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996A327-F57D-4B80-A891-A735E5D5F4F9}" type="datetimeFigureOut">
              <a:rPr lang="en-US" smtClean="0"/>
              <a:t>7/22/2018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ACE6F5-4B65-47D6-B284-4C1E723C4701}" type="slidenum">
              <a:rPr lang="en-US" smtClean="0"/>
              <a:t>‹#›</a:t>
            </a:fld>
            <a:endParaRPr lang="en-US"/>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681511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Date Placeholder 2"/>
          <p:cNvSpPr>
            <a:spLocks noGrp="1"/>
          </p:cNvSpPr>
          <p:nvPr>
            <p:ph type="dt" sz="half" idx="10"/>
          </p:nvPr>
        </p:nvSpPr>
        <p:spPr/>
        <p:txBody>
          <a:bodyPr/>
          <a:lstStyle/>
          <a:p>
            <a:fld id="{0996A327-F57D-4B80-A891-A735E5D5F4F9}" type="datetimeFigureOut">
              <a:rPr lang="en-US" smtClean="0"/>
              <a:t>7/22/2018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BACE6F5-4B65-47D6-B284-4C1E723C4701}" type="slidenum">
              <a:rPr lang="en-US" smtClean="0"/>
              <a:t>‹#›</a:t>
            </a:fld>
            <a:endParaRPr lang="en-US"/>
          </a:p>
        </p:txBody>
      </p:sp>
    </p:spTree>
    <p:extLst>
      <p:ext uri="{BB962C8B-B14F-4D97-AF65-F5344CB8AC3E}">
        <p14:creationId xmlns:p14="http://schemas.microsoft.com/office/powerpoint/2010/main" val="26284481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996A327-F57D-4B80-A891-A735E5D5F4F9}" type="datetimeFigureOut">
              <a:rPr lang="en-US" smtClean="0"/>
              <a:t>7/22/2018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ACE6F5-4B65-47D6-B284-4C1E723C4701}" type="slidenum">
              <a:rPr lang="en-US" smtClean="0"/>
              <a:t>‹#›</a:t>
            </a:fld>
            <a:endParaRPr lang="en-US"/>
          </a:p>
        </p:txBody>
      </p:sp>
    </p:spTree>
    <p:extLst>
      <p:ext uri="{BB962C8B-B14F-4D97-AF65-F5344CB8AC3E}">
        <p14:creationId xmlns:p14="http://schemas.microsoft.com/office/powerpoint/2010/main" val="28455259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996A327-F57D-4B80-A891-A735E5D5F4F9}" type="datetimeFigureOut">
              <a:rPr lang="en-US" smtClean="0"/>
              <a:t>7/22/2018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ACE6F5-4B65-47D6-B284-4C1E723C4701}" type="slidenum">
              <a:rPr lang="en-US" smtClean="0"/>
              <a:t>‹#›</a:t>
            </a:fld>
            <a:endParaRPr lang="en-US"/>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1642644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996A327-F57D-4B80-A891-A735E5D5F4F9}" type="datetimeFigureOut">
              <a:rPr lang="en-US" smtClean="0"/>
              <a:t>7/22/2018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ACE6F5-4B65-47D6-B284-4C1E723C4701}" type="slidenum">
              <a:rPr lang="en-US" smtClean="0"/>
              <a:t>‹#›</a:t>
            </a:fld>
            <a:endParaRPr lang="en-US"/>
          </a:p>
        </p:txBody>
      </p:sp>
    </p:spTree>
    <p:extLst>
      <p:ext uri="{BB962C8B-B14F-4D97-AF65-F5344CB8AC3E}">
        <p14:creationId xmlns:p14="http://schemas.microsoft.com/office/powerpoint/2010/main" val="19673453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996A327-F57D-4B80-A891-A735E5D5F4F9}" type="datetimeFigureOut">
              <a:rPr lang="en-US" smtClean="0"/>
              <a:t>7/22/2018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ACE6F5-4B65-47D6-B284-4C1E723C4701}" type="slidenum">
              <a:rPr lang="en-US" smtClean="0"/>
              <a:t>‹#›</a:t>
            </a:fld>
            <a:endParaRPr lang="en-US"/>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9351050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996A327-F57D-4B80-A891-A735E5D5F4F9}" type="datetimeFigureOut">
              <a:rPr lang="en-US" smtClean="0"/>
              <a:t>7/22/2018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ACE6F5-4B65-47D6-B284-4C1E723C4701}" type="slidenum">
              <a:rPr lang="en-US" smtClean="0"/>
              <a:t>‹#›</a:t>
            </a:fld>
            <a:endParaRPr lang="en-US"/>
          </a:p>
        </p:txBody>
      </p:sp>
    </p:spTree>
    <p:extLst>
      <p:ext uri="{BB962C8B-B14F-4D97-AF65-F5344CB8AC3E}">
        <p14:creationId xmlns:p14="http://schemas.microsoft.com/office/powerpoint/2010/main" val="8063677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96A327-F57D-4B80-A891-A735E5D5F4F9}" type="datetimeFigureOut">
              <a:rPr lang="en-US" smtClean="0"/>
              <a:t>7/22/2018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ACE6F5-4B65-47D6-B284-4C1E723C4701}" type="slidenum">
              <a:rPr lang="en-US" smtClean="0"/>
              <a:t>‹#›</a:t>
            </a:fld>
            <a:endParaRPr lang="en-US"/>
          </a:p>
        </p:txBody>
      </p:sp>
    </p:spTree>
    <p:extLst>
      <p:ext uri="{BB962C8B-B14F-4D97-AF65-F5344CB8AC3E}">
        <p14:creationId xmlns:p14="http://schemas.microsoft.com/office/powerpoint/2010/main" val="436315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96A327-F57D-4B80-A891-A735E5D5F4F9}" type="datetimeFigureOut">
              <a:rPr lang="en-US" smtClean="0"/>
              <a:t>7/22/2018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ACE6F5-4B65-47D6-B284-4C1E723C4701}" type="slidenum">
              <a:rPr lang="en-US" smtClean="0"/>
              <a:t>‹#›</a:t>
            </a:fld>
            <a:endParaRPr lang="en-US"/>
          </a:p>
        </p:txBody>
      </p:sp>
    </p:spTree>
    <p:extLst>
      <p:ext uri="{BB962C8B-B14F-4D97-AF65-F5344CB8AC3E}">
        <p14:creationId xmlns:p14="http://schemas.microsoft.com/office/powerpoint/2010/main" val="956195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996A327-F57D-4B80-A891-A735E5D5F4F9}" type="datetimeFigureOut">
              <a:rPr lang="en-US" smtClean="0"/>
              <a:t>7/22/2018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ACE6F5-4B65-47D6-B284-4C1E723C4701}" type="slidenum">
              <a:rPr lang="en-US" smtClean="0"/>
              <a:t>‹#›</a:t>
            </a:fld>
            <a:endParaRPr lang="en-US"/>
          </a:p>
        </p:txBody>
      </p:sp>
    </p:spTree>
    <p:extLst>
      <p:ext uri="{BB962C8B-B14F-4D97-AF65-F5344CB8AC3E}">
        <p14:creationId xmlns:p14="http://schemas.microsoft.com/office/powerpoint/2010/main" val="910382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996A327-F57D-4B80-A891-A735E5D5F4F9}" type="datetimeFigureOut">
              <a:rPr lang="en-US" smtClean="0"/>
              <a:t>7/22/2018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ACE6F5-4B65-47D6-B284-4C1E723C4701}" type="slidenum">
              <a:rPr lang="en-US" smtClean="0"/>
              <a:t>‹#›</a:t>
            </a:fld>
            <a:endParaRPr lang="en-US"/>
          </a:p>
        </p:txBody>
      </p:sp>
    </p:spTree>
    <p:extLst>
      <p:ext uri="{BB962C8B-B14F-4D97-AF65-F5344CB8AC3E}">
        <p14:creationId xmlns:p14="http://schemas.microsoft.com/office/powerpoint/2010/main" val="1505265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996A327-F57D-4B80-A891-A735E5D5F4F9}" type="datetimeFigureOut">
              <a:rPr lang="en-US" smtClean="0"/>
              <a:t>7/22/2018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ACE6F5-4B65-47D6-B284-4C1E723C4701}" type="slidenum">
              <a:rPr lang="en-US" smtClean="0"/>
              <a:t>‹#›</a:t>
            </a:fld>
            <a:endParaRPr lang="en-US"/>
          </a:p>
        </p:txBody>
      </p:sp>
    </p:spTree>
    <p:extLst>
      <p:ext uri="{BB962C8B-B14F-4D97-AF65-F5344CB8AC3E}">
        <p14:creationId xmlns:p14="http://schemas.microsoft.com/office/powerpoint/2010/main" val="1879935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996A327-F57D-4B80-A891-A735E5D5F4F9}" type="datetimeFigureOut">
              <a:rPr lang="en-US" smtClean="0"/>
              <a:t>7/22/2018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BACE6F5-4B65-47D6-B284-4C1E723C4701}" type="slidenum">
              <a:rPr lang="en-US" smtClean="0"/>
              <a:t>‹#›</a:t>
            </a:fld>
            <a:endParaRPr lang="en-US"/>
          </a:p>
        </p:txBody>
      </p:sp>
    </p:spTree>
    <p:extLst>
      <p:ext uri="{BB962C8B-B14F-4D97-AF65-F5344CB8AC3E}">
        <p14:creationId xmlns:p14="http://schemas.microsoft.com/office/powerpoint/2010/main" val="23602972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996A327-F57D-4B80-A891-A735E5D5F4F9}" type="datetimeFigureOut">
              <a:rPr lang="en-US" smtClean="0"/>
              <a:t>7/22/2018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BACE6F5-4B65-47D6-B284-4C1E723C4701}" type="slidenum">
              <a:rPr lang="en-US" smtClean="0"/>
              <a:t>‹#›</a:t>
            </a:fld>
            <a:endParaRPr lang="en-US"/>
          </a:p>
        </p:txBody>
      </p:sp>
    </p:spTree>
    <p:extLst>
      <p:ext uri="{BB962C8B-B14F-4D97-AF65-F5344CB8AC3E}">
        <p14:creationId xmlns:p14="http://schemas.microsoft.com/office/powerpoint/2010/main" val="729298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996A327-F57D-4B80-A891-A735E5D5F4F9}" type="datetimeFigureOut">
              <a:rPr lang="en-US" smtClean="0"/>
              <a:t>7/22/2018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BACE6F5-4B65-47D6-B284-4C1E723C4701}" type="slidenum">
              <a:rPr lang="en-US" smtClean="0"/>
              <a:t>‹#›</a:t>
            </a:fld>
            <a:endParaRPr lang="en-US"/>
          </a:p>
        </p:txBody>
      </p:sp>
    </p:spTree>
    <p:extLst>
      <p:ext uri="{BB962C8B-B14F-4D97-AF65-F5344CB8AC3E}">
        <p14:creationId xmlns:p14="http://schemas.microsoft.com/office/powerpoint/2010/main" val="2447451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996A327-F57D-4B80-A891-A735E5D5F4F9}" type="datetimeFigureOut">
              <a:rPr lang="en-US" smtClean="0"/>
              <a:t>7/22/2018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ACE6F5-4B65-47D6-B284-4C1E723C4701}" type="slidenum">
              <a:rPr lang="en-US" smtClean="0"/>
              <a:t>‹#›</a:t>
            </a:fld>
            <a:endParaRPr lang="en-US"/>
          </a:p>
        </p:txBody>
      </p:sp>
    </p:spTree>
    <p:extLst>
      <p:ext uri="{BB962C8B-B14F-4D97-AF65-F5344CB8AC3E}">
        <p14:creationId xmlns:p14="http://schemas.microsoft.com/office/powerpoint/2010/main" val="3723088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0996A327-F57D-4B80-A891-A735E5D5F4F9}" type="datetimeFigureOut">
              <a:rPr lang="en-US" smtClean="0"/>
              <a:t>7/22/2018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ACE6F5-4B65-47D6-B284-4C1E723C4701}" type="slidenum">
              <a:rPr lang="en-US" smtClean="0"/>
              <a:t>‹#›</a:t>
            </a:fld>
            <a:endParaRPr lang="en-US"/>
          </a:p>
        </p:txBody>
      </p:sp>
    </p:spTree>
    <p:extLst>
      <p:ext uri="{BB962C8B-B14F-4D97-AF65-F5344CB8AC3E}">
        <p14:creationId xmlns:p14="http://schemas.microsoft.com/office/powerpoint/2010/main" val="3400706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0996A327-F57D-4B80-A891-A735E5D5F4F9}" type="datetimeFigureOut">
              <a:rPr lang="en-US" smtClean="0"/>
              <a:t>7/22/2018</a:t>
            </a:fld>
            <a:endParaRPr lang="en-US"/>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4BACE6F5-4B65-47D6-B284-4C1E723C4701}" type="slidenum">
              <a:rPr lang="en-US" smtClean="0"/>
              <a:t>‹#›</a:t>
            </a:fld>
            <a:endParaRPr lang="en-US"/>
          </a:p>
        </p:txBody>
      </p:sp>
    </p:spTree>
    <p:extLst>
      <p:ext uri="{BB962C8B-B14F-4D97-AF65-F5344CB8AC3E}">
        <p14:creationId xmlns:p14="http://schemas.microsoft.com/office/powerpoint/2010/main" val="3963514320"/>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7.xml"/><Relationship Id="rId5" Type="http://schemas.openxmlformats.org/officeDocument/2006/relationships/image" Target="../media/image10.png"/><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8.jp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5.xml"/><Relationship Id="rId5" Type="http://schemas.openxmlformats.org/officeDocument/2006/relationships/image" Target="../media/image9.gif"/><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6.xml"/><Relationship Id="rId5" Type="http://schemas.openxmlformats.org/officeDocument/2006/relationships/image" Target="../media/image9.gif"/><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4211" y="2976710"/>
            <a:ext cx="10839093" cy="2971801"/>
          </a:xfrm>
        </p:spPr>
        <p:txBody>
          <a:bodyPr anchor="ctr">
            <a:normAutofit/>
          </a:bodyPr>
          <a:lstStyle/>
          <a:p>
            <a:r>
              <a:rPr lang="en-US" b="1" dirty="0"/>
              <a:t>ASSEMBLING AN EGG</a:t>
            </a:r>
          </a:p>
        </p:txBody>
      </p:sp>
      <p:pic>
        <p:nvPicPr>
          <p:cNvPr id="9" name="Picture 8">
            <a:extLst>
              <a:ext uri="{FF2B5EF4-FFF2-40B4-BE49-F238E27FC236}">
                <a16:creationId xmlns:a16="http://schemas.microsoft.com/office/drawing/2014/main" id="{EE741AB5-4A3D-47F0-A0FC-EF08795551C9}"/>
              </a:ext>
            </a:extLst>
          </p:cNvPr>
          <p:cNvPicPr>
            <a:picLocks noChangeAspect="1"/>
          </p:cNvPicPr>
          <p:nvPr/>
        </p:nvPicPr>
        <p:blipFill>
          <a:blip r:embed="rId3"/>
          <a:stretch>
            <a:fillRect/>
          </a:stretch>
        </p:blipFill>
        <p:spPr>
          <a:xfrm>
            <a:off x="7377390" y="5891777"/>
            <a:ext cx="2334036" cy="687315"/>
          </a:xfrm>
          <a:prstGeom prst="rect">
            <a:avLst/>
          </a:prstGeom>
        </p:spPr>
      </p:pic>
      <p:pic>
        <p:nvPicPr>
          <p:cNvPr id="10" name="Picture 9" descr="A close up of a logo&#10;&#10;Description generated with very high confidence">
            <a:extLst>
              <a:ext uri="{FF2B5EF4-FFF2-40B4-BE49-F238E27FC236}">
                <a16:creationId xmlns:a16="http://schemas.microsoft.com/office/drawing/2014/main" id="{4A2572BB-A0FF-4088-AA18-5FCE468A8EA5}"/>
              </a:ext>
            </a:extLst>
          </p:cNvPr>
          <p:cNvPicPr>
            <a:picLocks noChangeAspect="1"/>
          </p:cNvPicPr>
          <p:nvPr/>
        </p:nvPicPr>
        <p:blipFill>
          <a:blip r:embed="rId4"/>
          <a:stretch>
            <a:fillRect/>
          </a:stretch>
        </p:blipFill>
        <p:spPr>
          <a:xfrm>
            <a:off x="1027105" y="532962"/>
            <a:ext cx="4432725" cy="3346707"/>
          </a:xfrm>
          <a:prstGeom prst="rect">
            <a:avLst/>
          </a:prstGeom>
        </p:spPr>
      </p:pic>
      <p:pic>
        <p:nvPicPr>
          <p:cNvPr id="11" name="Picture 10" descr="A close up of a sign&#10;&#10;Description generated with high confidence">
            <a:extLst>
              <a:ext uri="{FF2B5EF4-FFF2-40B4-BE49-F238E27FC236}">
                <a16:creationId xmlns:a16="http://schemas.microsoft.com/office/drawing/2014/main" id="{D72013D4-1F6D-4B05-A2C5-9B599AF197E8}"/>
              </a:ext>
            </a:extLst>
          </p:cNvPr>
          <p:cNvPicPr>
            <a:picLocks noChangeAspect="1"/>
          </p:cNvPicPr>
          <p:nvPr/>
        </p:nvPicPr>
        <p:blipFill>
          <a:blip r:embed="rId5"/>
          <a:stretch>
            <a:fillRect/>
          </a:stretch>
        </p:blipFill>
        <p:spPr>
          <a:xfrm>
            <a:off x="9944379" y="5421086"/>
            <a:ext cx="1867752" cy="1158006"/>
          </a:xfrm>
          <a:prstGeom prst="rect">
            <a:avLst/>
          </a:prstGeom>
        </p:spPr>
      </p:pic>
    </p:spTree>
    <p:extLst>
      <p:ext uri="{BB962C8B-B14F-4D97-AF65-F5344CB8AC3E}">
        <p14:creationId xmlns:p14="http://schemas.microsoft.com/office/powerpoint/2010/main" val="4003595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718" y="0"/>
            <a:ext cx="7200901" cy="6858000"/>
          </a:xfrm>
          <a:prstGeom prst="rect">
            <a:avLst/>
          </a:prstGeom>
        </p:spPr>
      </p:pic>
      <p:grpSp>
        <p:nvGrpSpPr>
          <p:cNvPr id="12" name="Group 11"/>
          <p:cNvGrpSpPr/>
          <p:nvPr/>
        </p:nvGrpSpPr>
        <p:grpSpPr>
          <a:xfrm>
            <a:off x="2306288" y="3617286"/>
            <a:ext cx="2766702" cy="797551"/>
            <a:chOff x="4687166" y="3629043"/>
            <a:chExt cx="2766702" cy="797551"/>
          </a:xfrm>
        </p:grpSpPr>
        <p:grpSp>
          <p:nvGrpSpPr>
            <p:cNvPr id="7" name="Group 6"/>
            <p:cNvGrpSpPr/>
            <p:nvPr/>
          </p:nvGrpSpPr>
          <p:grpSpPr>
            <a:xfrm>
              <a:off x="4687166" y="3629043"/>
              <a:ext cx="2766702" cy="523220"/>
              <a:chOff x="4275119" y="411962"/>
              <a:chExt cx="2766702" cy="523220"/>
            </a:xfrm>
          </p:grpSpPr>
          <p:sp>
            <p:nvSpPr>
              <p:cNvPr id="10" name="TextBox 9"/>
              <p:cNvSpPr txBox="1"/>
              <p:nvPr/>
            </p:nvSpPr>
            <p:spPr>
              <a:xfrm>
                <a:off x="4999513" y="411962"/>
                <a:ext cx="2042308" cy="523220"/>
              </a:xfrm>
              <a:prstGeom prst="rect">
                <a:avLst/>
              </a:prstGeom>
              <a:noFill/>
            </p:spPr>
            <p:txBody>
              <a:bodyPr wrap="square" rtlCol="0">
                <a:spAutoFit/>
              </a:bodyPr>
              <a:lstStyle/>
              <a:p>
                <a:pPr algn="ctr"/>
                <a:r>
                  <a:rPr lang="en-US" sz="2800" b="1" dirty="0">
                    <a:solidFill>
                      <a:schemeClr val="bg1">
                        <a:lumMod val="50000"/>
                      </a:schemeClr>
                    </a:solidFill>
                    <a:latin typeface="Arial" panose="020B0604020202020204" pitchFamily="34" charset="0"/>
                    <a:cs typeface="Arial" panose="020B0604020202020204" pitchFamily="34" charset="0"/>
                  </a:rPr>
                  <a:t>MAGNUM</a:t>
                </a:r>
              </a:p>
            </p:txBody>
          </p:sp>
          <p:cxnSp>
            <p:nvCxnSpPr>
              <p:cNvPr id="11" name="Straight Arrow Connector 10"/>
              <p:cNvCxnSpPr>
                <a:stCxn id="10" idx="1"/>
              </p:cNvCxnSpPr>
              <p:nvPr/>
            </p:nvCxnSpPr>
            <p:spPr>
              <a:xfrm flipH="1">
                <a:off x="4275119" y="673572"/>
                <a:ext cx="724394" cy="15197"/>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5" name="TextBox 4"/>
            <p:cNvSpPr txBox="1"/>
            <p:nvPr/>
          </p:nvSpPr>
          <p:spPr>
            <a:xfrm>
              <a:off x="5482810" y="4057262"/>
              <a:ext cx="1650670" cy="369332"/>
            </a:xfrm>
            <a:prstGeom prst="rect">
              <a:avLst/>
            </a:prstGeom>
            <a:noFill/>
          </p:spPr>
          <p:txBody>
            <a:bodyPr wrap="square" rtlCol="0">
              <a:spAutoFit/>
            </a:bodyPr>
            <a:lstStyle/>
            <a:p>
              <a:pPr algn="ctr"/>
              <a:r>
                <a:rPr lang="en-US" b="1" dirty="0">
                  <a:solidFill>
                    <a:schemeClr val="bg1">
                      <a:lumMod val="50000"/>
                    </a:schemeClr>
                  </a:solidFill>
                  <a:latin typeface="Arial" panose="020B0604020202020204" pitchFamily="34" charset="0"/>
                  <a:cs typeface="Arial" panose="020B0604020202020204" pitchFamily="34" charset="0"/>
                </a:rPr>
                <a:t>Albumen</a:t>
              </a:r>
            </a:p>
          </p:txBody>
        </p:sp>
      </p:grpSp>
      <p:grpSp>
        <p:nvGrpSpPr>
          <p:cNvPr id="4" name="Group 3"/>
          <p:cNvGrpSpPr/>
          <p:nvPr/>
        </p:nvGrpSpPr>
        <p:grpSpPr>
          <a:xfrm>
            <a:off x="1754867" y="383738"/>
            <a:ext cx="3752602" cy="829783"/>
            <a:chOff x="4194216" y="400087"/>
            <a:chExt cx="3752602" cy="829783"/>
          </a:xfrm>
        </p:grpSpPr>
        <p:grpSp>
          <p:nvGrpSpPr>
            <p:cNvPr id="9" name="Group 8"/>
            <p:cNvGrpSpPr/>
            <p:nvPr/>
          </p:nvGrpSpPr>
          <p:grpSpPr>
            <a:xfrm>
              <a:off x="4194216" y="400087"/>
              <a:ext cx="3752602" cy="523220"/>
              <a:chOff x="4275117" y="411962"/>
              <a:chExt cx="3752602" cy="523220"/>
            </a:xfrm>
          </p:grpSpPr>
          <p:sp>
            <p:nvSpPr>
              <p:cNvPr id="6" name="TextBox 5"/>
              <p:cNvSpPr txBox="1"/>
              <p:nvPr/>
            </p:nvSpPr>
            <p:spPr>
              <a:xfrm>
                <a:off x="4999512" y="411962"/>
                <a:ext cx="3028207" cy="523220"/>
              </a:xfrm>
              <a:prstGeom prst="rect">
                <a:avLst/>
              </a:prstGeom>
              <a:noFill/>
            </p:spPr>
            <p:txBody>
              <a:bodyPr wrap="square" rtlCol="0">
                <a:spAutoFit/>
              </a:bodyPr>
              <a:lstStyle/>
              <a:p>
                <a:pPr algn="ctr"/>
                <a:r>
                  <a:rPr lang="en-US" sz="2800" b="1" dirty="0">
                    <a:solidFill>
                      <a:schemeClr val="bg1">
                        <a:lumMod val="50000"/>
                      </a:schemeClr>
                    </a:solidFill>
                    <a:latin typeface="Arial" panose="020B0604020202020204" pitchFamily="34" charset="0"/>
                    <a:cs typeface="Arial" panose="020B0604020202020204" pitchFamily="34" charset="0"/>
                  </a:rPr>
                  <a:t>INFUNDIBULUM</a:t>
                </a:r>
              </a:p>
            </p:txBody>
          </p:sp>
          <p:cxnSp>
            <p:nvCxnSpPr>
              <p:cNvPr id="8" name="Straight Arrow Connector 7"/>
              <p:cNvCxnSpPr>
                <a:stCxn id="6" idx="1"/>
              </p:cNvCxnSpPr>
              <p:nvPr/>
            </p:nvCxnSpPr>
            <p:spPr>
              <a:xfrm flipH="1">
                <a:off x="4275117" y="673572"/>
                <a:ext cx="724395" cy="15197"/>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5607379" y="860538"/>
              <a:ext cx="1650670" cy="369332"/>
            </a:xfrm>
            <a:prstGeom prst="rect">
              <a:avLst/>
            </a:prstGeom>
            <a:noFill/>
          </p:spPr>
          <p:txBody>
            <a:bodyPr wrap="square" rtlCol="0">
              <a:spAutoFit/>
            </a:bodyPr>
            <a:lstStyle/>
            <a:p>
              <a:pPr algn="ctr"/>
              <a:r>
                <a:rPr lang="en-US" b="1" dirty="0">
                  <a:solidFill>
                    <a:schemeClr val="bg1">
                      <a:lumMod val="50000"/>
                    </a:schemeClr>
                  </a:solidFill>
                  <a:latin typeface="Arial" panose="020B0604020202020204" pitchFamily="34" charset="0"/>
                  <a:cs typeface="Arial" panose="020B0604020202020204" pitchFamily="34" charset="0"/>
                </a:rPr>
                <a:t>Fertilization</a:t>
              </a:r>
            </a:p>
          </p:txBody>
        </p:sp>
      </p:grpSp>
      <p:grpSp>
        <p:nvGrpSpPr>
          <p:cNvPr id="14" name="Group 13"/>
          <p:cNvGrpSpPr/>
          <p:nvPr/>
        </p:nvGrpSpPr>
        <p:grpSpPr>
          <a:xfrm>
            <a:off x="2864304" y="4503047"/>
            <a:ext cx="2731942" cy="792890"/>
            <a:chOff x="5331403" y="4376407"/>
            <a:chExt cx="2731942" cy="792890"/>
          </a:xfrm>
        </p:grpSpPr>
        <p:grpSp>
          <p:nvGrpSpPr>
            <p:cNvPr id="21" name="Group 20"/>
            <p:cNvGrpSpPr/>
            <p:nvPr/>
          </p:nvGrpSpPr>
          <p:grpSpPr>
            <a:xfrm>
              <a:off x="5348472" y="4376407"/>
              <a:ext cx="2714873" cy="523220"/>
              <a:chOff x="2878405" y="4376407"/>
              <a:chExt cx="2714873" cy="523220"/>
            </a:xfrm>
          </p:grpSpPr>
          <p:sp>
            <p:nvSpPr>
              <p:cNvPr id="15" name="TextBox 14"/>
              <p:cNvSpPr txBox="1"/>
              <p:nvPr/>
            </p:nvSpPr>
            <p:spPr>
              <a:xfrm>
                <a:off x="2878405" y="4376407"/>
                <a:ext cx="2042308" cy="523220"/>
              </a:xfrm>
              <a:prstGeom prst="rect">
                <a:avLst/>
              </a:prstGeom>
              <a:noFill/>
            </p:spPr>
            <p:txBody>
              <a:bodyPr wrap="square" rtlCol="0">
                <a:spAutoFit/>
              </a:bodyPr>
              <a:lstStyle/>
              <a:p>
                <a:pPr algn="ctr"/>
                <a:r>
                  <a:rPr lang="en-US" sz="2800" b="1" dirty="0">
                    <a:solidFill>
                      <a:schemeClr val="bg1">
                        <a:lumMod val="50000"/>
                      </a:schemeClr>
                    </a:solidFill>
                    <a:latin typeface="Arial" panose="020B0604020202020204" pitchFamily="34" charset="0"/>
                    <a:cs typeface="Arial" panose="020B0604020202020204" pitchFamily="34" charset="0"/>
                  </a:rPr>
                  <a:t>ISTHMUS</a:t>
                </a:r>
              </a:p>
            </p:txBody>
          </p:sp>
          <p:cxnSp>
            <p:nvCxnSpPr>
              <p:cNvPr id="16" name="Straight Arrow Connector 15"/>
              <p:cNvCxnSpPr/>
              <p:nvPr/>
            </p:nvCxnSpPr>
            <p:spPr>
              <a:xfrm flipV="1">
                <a:off x="4787982" y="4568464"/>
                <a:ext cx="805296" cy="50896"/>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17" name="TextBox 16"/>
            <p:cNvSpPr txBox="1"/>
            <p:nvPr/>
          </p:nvSpPr>
          <p:spPr>
            <a:xfrm>
              <a:off x="5331403" y="4799965"/>
              <a:ext cx="2266206" cy="369332"/>
            </a:xfrm>
            <a:prstGeom prst="rect">
              <a:avLst/>
            </a:prstGeom>
            <a:noFill/>
          </p:spPr>
          <p:txBody>
            <a:bodyPr wrap="square" rtlCol="0">
              <a:spAutoFit/>
            </a:bodyPr>
            <a:lstStyle/>
            <a:p>
              <a:pPr algn="ctr"/>
              <a:r>
                <a:rPr lang="en-US" b="1" dirty="0">
                  <a:solidFill>
                    <a:schemeClr val="bg1">
                      <a:lumMod val="50000"/>
                    </a:schemeClr>
                  </a:solidFill>
                  <a:latin typeface="Arial" panose="020B0604020202020204" pitchFamily="34" charset="0"/>
                  <a:cs typeface="Arial" panose="020B0604020202020204" pitchFamily="34" charset="0"/>
                </a:rPr>
                <a:t>Shell membranes</a:t>
              </a:r>
            </a:p>
          </p:txBody>
        </p:sp>
      </p:grpSp>
      <p:grpSp>
        <p:nvGrpSpPr>
          <p:cNvPr id="25" name="Group 24"/>
          <p:cNvGrpSpPr/>
          <p:nvPr/>
        </p:nvGrpSpPr>
        <p:grpSpPr>
          <a:xfrm>
            <a:off x="1923804" y="1921115"/>
            <a:ext cx="4017572" cy="787123"/>
            <a:chOff x="4108863" y="1921115"/>
            <a:chExt cx="4017572" cy="787123"/>
          </a:xfrm>
        </p:grpSpPr>
        <p:grpSp>
          <p:nvGrpSpPr>
            <p:cNvPr id="18" name="Group 17"/>
            <p:cNvGrpSpPr/>
            <p:nvPr/>
          </p:nvGrpSpPr>
          <p:grpSpPr>
            <a:xfrm>
              <a:off x="4108863" y="1921115"/>
              <a:ext cx="4017572" cy="523220"/>
              <a:chOff x="2375886" y="4376407"/>
              <a:chExt cx="3217392" cy="523220"/>
            </a:xfrm>
          </p:grpSpPr>
          <p:sp>
            <p:nvSpPr>
              <p:cNvPr id="19" name="TextBox 18"/>
              <p:cNvSpPr txBox="1"/>
              <p:nvPr/>
            </p:nvSpPr>
            <p:spPr>
              <a:xfrm>
                <a:off x="2375886" y="4376407"/>
                <a:ext cx="2544827" cy="523220"/>
              </a:xfrm>
              <a:prstGeom prst="rect">
                <a:avLst/>
              </a:prstGeom>
              <a:noFill/>
            </p:spPr>
            <p:txBody>
              <a:bodyPr wrap="square" rtlCol="0">
                <a:spAutoFit/>
              </a:bodyPr>
              <a:lstStyle/>
              <a:p>
                <a:pPr algn="ctr"/>
                <a:r>
                  <a:rPr lang="en-US" sz="2800" b="1" dirty="0">
                    <a:solidFill>
                      <a:schemeClr val="bg1">
                        <a:lumMod val="50000"/>
                      </a:schemeClr>
                    </a:solidFill>
                    <a:latin typeface="Arial" panose="020B0604020202020204" pitchFamily="34" charset="0"/>
                    <a:cs typeface="Arial" panose="020B0604020202020204" pitchFamily="34" charset="0"/>
                  </a:rPr>
                  <a:t>SHELL GLAND</a:t>
                </a:r>
              </a:p>
            </p:txBody>
          </p:sp>
          <p:cxnSp>
            <p:nvCxnSpPr>
              <p:cNvPr id="20" name="Straight Arrow Connector 19"/>
              <p:cNvCxnSpPr/>
              <p:nvPr/>
            </p:nvCxnSpPr>
            <p:spPr>
              <a:xfrm flipV="1">
                <a:off x="4787982" y="4568464"/>
                <a:ext cx="805296" cy="50896"/>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4687166" y="2338906"/>
              <a:ext cx="2266206" cy="369332"/>
            </a:xfrm>
            <a:prstGeom prst="rect">
              <a:avLst/>
            </a:prstGeom>
            <a:noFill/>
          </p:spPr>
          <p:txBody>
            <a:bodyPr wrap="square" rtlCol="0">
              <a:spAutoFit/>
            </a:bodyPr>
            <a:lstStyle/>
            <a:p>
              <a:pPr algn="ctr"/>
              <a:r>
                <a:rPr lang="en-US" b="1" dirty="0">
                  <a:solidFill>
                    <a:schemeClr val="bg1">
                      <a:lumMod val="50000"/>
                    </a:schemeClr>
                  </a:solidFill>
                  <a:latin typeface="Arial" panose="020B0604020202020204" pitchFamily="34" charset="0"/>
                  <a:cs typeface="Arial" panose="020B0604020202020204" pitchFamily="34" charset="0"/>
                </a:rPr>
                <a:t>Shell</a:t>
              </a:r>
            </a:p>
          </p:txBody>
        </p:sp>
      </p:grpSp>
      <p:sp>
        <p:nvSpPr>
          <p:cNvPr id="3" name="Rectangle 2"/>
          <p:cNvSpPr/>
          <p:nvPr/>
        </p:nvSpPr>
        <p:spPr>
          <a:xfrm>
            <a:off x="240387" y="860538"/>
            <a:ext cx="1420645" cy="523220"/>
          </a:xfrm>
          <a:prstGeom prst="rect">
            <a:avLst/>
          </a:prstGeom>
        </p:spPr>
        <p:txBody>
          <a:bodyPr wrap="none">
            <a:spAutoFit/>
          </a:bodyPr>
          <a:lstStyle/>
          <a:p>
            <a:pPr algn="ctr"/>
            <a:r>
              <a:rPr lang="en-US" sz="2800" b="1" dirty="0">
                <a:solidFill>
                  <a:schemeClr val="bg1">
                    <a:lumMod val="50000"/>
                  </a:schemeClr>
                </a:solidFill>
                <a:latin typeface="Arial" panose="020B0604020202020204" pitchFamily="34" charset="0"/>
                <a:cs typeface="Arial" panose="020B0604020202020204" pitchFamily="34" charset="0"/>
              </a:rPr>
              <a:t>OVARY</a:t>
            </a:r>
          </a:p>
        </p:txBody>
      </p:sp>
      <p:pic>
        <p:nvPicPr>
          <p:cNvPr id="26" name="Picture 25"/>
          <p:cNvPicPr>
            <a:picLocks noChangeAspect="1"/>
          </p:cNvPicPr>
          <p:nvPr/>
        </p:nvPicPr>
        <p:blipFill>
          <a:blip r:embed="rId5"/>
          <a:stretch>
            <a:fillRect/>
          </a:stretch>
        </p:blipFill>
        <p:spPr>
          <a:xfrm>
            <a:off x="7322127" y="1772144"/>
            <a:ext cx="4779678" cy="3523793"/>
          </a:xfrm>
          <a:prstGeom prst="rect">
            <a:avLst/>
          </a:prstGeom>
        </p:spPr>
      </p:pic>
      <p:sp>
        <p:nvSpPr>
          <p:cNvPr id="27" name="Oval 26"/>
          <p:cNvSpPr/>
          <p:nvPr/>
        </p:nvSpPr>
        <p:spPr>
          <a:xfrm>
            <a:off x="8986771" y="5003944"/>
            <a:ext cx="624696" cy="330706"/>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7359613" y="1833362"/>
            <a:ext cx="1765091" cy="330706"/>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10770918" y="4799965"/>
            <a:ext cx="1330887" cy="330706"/>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7623957" y="4403111"/>
            <a:ext cx="714459" cy="311393"/>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7981186" y="4607133"/>
            <a:ext cx="808136" cy="330706"/>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851297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heel(1)">
                                      <p:cBhvr>
                                        <p:cTn id="11" dur="1000"/>
                                        <p:tgtEl>
                                          <p:spTgt spid="27"/>
                                        </p:tgtEl>
                                      </p:cBhvr>
                                    </p:animEffect>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childTnLst>
                          </p:cTn>
                        </p:par>
                        <p:par>
                          <p:cTn id="22" fill="hold">
                            <p:stCondLst>
                              <p:cond delay="500"/>
                            </p:stCondLst>
                            <p:childTnLst>
                              <p:par>
                                <p:cTn id="23" presetID="21" presetClass="entr" presetSubtype="1"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heel(1)">
                                      <p:cBhvr>
                                        <p:cTn id="25" dur="1000"/>
                                        <p:tgtEl>
                                          <p:spTgt spid="28"/>
                                        </p:tgtEl>
                                      </p:cBhvr>
                                    </p:animEffec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par>
                          <p:cTn id="26" fill="hold">
                            <p:stCondLst>
                              <p:cond delay="1500"/>
                            </p:stCondLst>
                            <p:childTnLst>
                              <p:par>
                                <p:cTn id="27" presetID="21" presetClass="entr" presetSubtype="1"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heel(1)">
                                      <p:cBhvr>
                                        <p:cTn id="29" dur="1000"/>
                                        <p:tgtEl>
                                          <p:spTgt spid="32"/>
                                        </p:tgtEl>
                                      </p:cBhvr>
                                    </p:animEffec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childTnLst>
                          </p:cTn>
                        </p:par>
                        <p:par>
                          <p:cTn id="35" fill="hold">
                            <p:stCondLst>
                              <p:cond delay="500"/>
                            </p:stCondLst>
                            <p:childTnLst>
                              <p:par>
                                <p:cTn id="36" presetID="21" presetClass="entr" presetSubtype="1"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heel(1)">
                                      <p:cBhvr>
                                        <p:cTn id="38" dur="1000"/>
                                        <p:tgtEl>
                                          <p:spTgt spid="29"/>
                                        </p:tgtEl>
                                      </p:cBhvr>
                                    </p:animEffec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500"/>
                            </p:stCondLst>
                            <p:childTnLst>
                              <p:par>
                                <p:cTn id="45" presetID="21" presetClass="entr" presetSubtype="1"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wheel(1)">
                                      <p:cBhvr>
                                        <p:cTn id="47" dur="10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7" grpId="0" animBg="1"/>
      <p:bldP spid="28" grpId="0" animBg="1"/>
      <p:bldP spid="29" grpId="0" animBg="1"/>
      <p:bldP spid="30" grpId="0" animBg="1"/>
      <p:bldP spid="3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70067" y="0"/>
            <a:ext cx="7200901" cy="6858000"/>
          </a:xfrm>
          <a:prstGeom prst="rect">
            <a:avLst/>
          </a:prstGeom>
        </p:spPr>
      </p:pic>
      <p:sp>
        <p:nvSpPr>
          <p:cNvPr id="26" name="Rectangle 25"/>
          <p:cNvSpPr/>
          <p:nvPr/>
        </p:nvSpPr>
        <p:spPr>
          <a:xfrm>
            <a:off x="8062562" y="887328"/>
            <a:ext cx="1554208" cy="523220"/>
          </a:xfrm>
          <a:prstGeom prst="rect">
            <a:avLst/>
          </a:prstGeom>
        </p:spPr>
        <p:txBody>
          <a:bodyPr wrap="none">
            <a:spAutoFit/>
          </a:bodyPr>
          <a:lstStyle/>
          <a:p>
            <a:pPr algn="ctr"/>
            <a:r>
              <a:rPr lang="en-US" sz="2800" b="1" dirty="0">
                <a:solidFill>
                  <a:schemeClr val="bg1">
                    <a:lumMod val="50000"/>
                  </a:schemeClr>
                </a:solidFill>
                <a:latin typeface="Arial" panose="020B0604020202020204" pitchFamily="34" charset="0"/>
                <a:cs typeface="Arial" panose="020B0604020202020204" pitchFamily="34" charset="0"/>
              </a:rPr>
              <a:t>VAGINA</a:t>
            </a:r>
          </a:p>
        </p:txBody>
      </p:sp>
    </p:spTree>
    <p:custDataLst>
      <p:tags r:id="rId1"/>
    </p:custDataLst>
    <p:extLst>
      <p:ext uri="{BB962C8B-B14F-4D97-AF65-F5344CB8AC3E}">
        <p14:creationId xmlns:p14="http://schemas.microsoft.com/office/powerpoint/2010/main" val="2454447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p:cNvPicPr>
            <a:picLocks noChangeAspect="1"/>
          </p:cNvPicPr>
          <p:nvPr/>
        </p:nvPicPr>
        <p:blipFill>
          <a:blip r:embed="rId4"/>
          <a:stretch>
            <a:fillRect/>
          </a:stretch>
        </p:blipFill>
        <p:spPr>
          <a:xfrm>
            <a:off x="1170708" y="0"/>
            <a:ext cx="9315204" cy="6867586"/>
          </a:xfrm>
          <a:prstGeom prst="rect">
            <a:avLst/>
          </a:prstGeom>
        </p:spPr>
      </p:pic>
      <p:sp>
        <p:nvSpPr>
          <p:cNvPr id="3" name="Oval 2"/>
          <p:cNvSpPr/>
          <p:nvPr/>
        </p:nvSpPr>
        <p:spPr>
          <a:xfrm>
            <a:off x="9155025" y="1496291"/>
            <a:ext cx="1330887" cy="582422"/>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463204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a:picLocks noChangeAspect="1"/>
          </p:cNvPicPr>
          <p:nvPr/>
        </p:nvPicPr>
        <p:blipFill rotWithShape="1">
          <a:blip r:embed="rId3" cstate="print">
            <a:extLst>
              <a:ext uri="{28A0092B-C50C-407E-A947-70E740481C1C}">
                <a14:useLocalDpi xmlns:a14="http://schemas.microsoft.com/office/drawing/2010/main" val="0"/>
              </a:ext>
            </a:extLst>
          </a:blip>
          <a:srcRect t="-331" b="-422"/>
          <a:stretch/>
        </p:blipFill>
        <p:spPr>
          <a:xfrm>
            <a:off x="0" y="-23750"/>
            <a:ext cx="12192000" cy="7208322"/>
          </a:xfrm>
          <a:prstGeom prst="rect">
            <a:avLst/>
          </a:prstGeom>
        </p:spPr>
      </p:pic>
      <p:sp>
        <p:nvSpPr>
          <p:cNvPr id="33" name="TextBox 32"/>
          <p:cNvSpPr txBox="1"/>
          <p:nvPr/>
        </p:nvSpPr>
        <p:spPr>
          <a:xfrm>
            <a:off x="1809007" y="273133"/>
            <a:ext cx="8573985" cy="769441"/>
          </a:xfrm>
          <a:prstGeom prst="rect">
            <a:avLst/>
          </a:prstGeom>
          <a:noFill/>
        </p:spPr>
        <p:txBody>
          <a:bodyPr wrap="square" rtlCol="0">
            <a:spAutoFit/>
          </a:bodyPr>
          <a:lstStyle/>
          <a:p>
            <a:pPr algn="ctr"/>
            <a:r>
              <a:rPr lang="en-US" sz="4400" b="1" dirty="0">
                <a:latin typeface="Arial" panose="020B0604020202020204" pitchFamily="34" charset="0"/>
                <a:cs typeface="Arial" panose="020B0604020202020204" pitchFamily="34" charset="0"/>
              </a:rPr>
              <a:t>THE INCREDIBLE EDIBLE EGG</a:t>
            </a:r>
          </a:p>
        </p:txBody>
      </p:sp>
    </p:spTree>
    <p:extLst>
      <p:ext uri="{BB962C8B-B14F-4D97-AF65-F5344CB8AC3E}">
        <p14:creationId xmlns:p14="http://schemas.microsoft.com/office/powerpoint/2010/main" val="1398401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41319" y="0"/>
            <a:ext cx="7200901" cy="6858000"/>
          </a:xfrm>
          <a:prstGeom prst="rect">
            <a:avLst/>
          </a:prstGeom>
        </p:spPr>
      </p:pic>
      <p:sp>
        <p:nvSpPr>
          <p:cNvPr id="3" name="Oval 2"/>
          <p:cNvSpPr/>
          <p:nvPr/>
        </p:nvSpPr>
        <p:spPr>
          <a:xfrm>
            <a:off x="2315688" y="166255"/>
            <a:ext cx="2066307" cy="1603168"/>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3633849" y="0"/>
            <a:ext cx="6198920" cy="685800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420090" y="653143"/>
            <a:ext cx="1805049" cy="523220"/>
          </a:xfrm>
          <a:prstGeom prst="rect">
            <a:avLst/>
          </a:prstGeom>
          <a:noFill/>
        </p:spPr>
        <p:txBody>
          <a:bodyPr wrap="square" rtlCol="0">
            <a:spAutoFit/>
          </a:bodyPr>
          <a:lstStyle/>
          <a:p>
            <a:pPr algn="ctr"/>
            <a:r>
              <a:rPr lang="en-US" sz="2800" b="1" dirty="0">
                <a:latin typeface="Arial" panose="020B0604020202020204" pitchFamily="34" charset="0"/>
                <a:cs typeface="Arial" panose="020B0604020202020204" pitchFamily="34" charset="0"/>
              </a:rPr>
              <a:t>OVARY</a:t>
            </a:r>
          </a:p>
        </p:txBody>
      </p:sp>
      <p:sp>
        <p:nvSpPr>
          <p:cNvPr id="6" name="TextBox 5"/>
          <p:cNvSpPr txBox="1"/>
          <p:nvPr/>
        </p:nvSpPr>
        <p:spPr>
          <a:xfrm>
            <a:off x="5830784" y="2905780"/>
            <a:ext cx="1805049" cy="523220"/>
          </a:xfrm>
          <a:prstGeom prst="rect">
            <a:avLst/>
          </a:prstGeom>
          <a:noFill/>
        </p:spPr>
        <p:txBody>
          <a:bodyPr wrap="square" rtlCol="0">
            <a:spAutoFit/>
          </a:bodyPr>
          <a:lstStyle/>
          <a:p>
            <a:pPr algn="ctr"/>
            <a:r>
              <a:rPr lang="en-US" sz="2800" b="1" dirty="0">
                <a:latin typeface="Arial" panose="020B0604020202020204" pitchFamily="34" charset="0"/>
                <a:cs typeface="Arial" panose="020B0604020202020204" pitchFamily="34" charset="0"/>
              </a:rPr>
              <a:t>OVIDUCT</a:t>
            </a:r>
          </a:p>
        </p:txBody>
      </p:sp>
    </p:spTree>
    <p:custDataLst>
      <p:tags r:id="rId1"/>
    </p:custDataLst>
    <p:extLst>
      <p:ext uri="{BB962C8B-B14F-4D97-AF65-F5344CB8AC3E}">
        <p14:creationId xmlns:p14="http://schemas.microsoft.com/office/powerpoint/2010/main" val="1184035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10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02148" y="0"/>
            <a:ext cx="8487026" cy="6858000"/>
          </a:xfrm>
          <a:prstGeom prst="rect">
            <a:avLst/>
          </a:prstGeom>
        </p:spPr>
      </p:pic>
      <p:sp>
        <p:nvSpPr>
          <p:cNvPr id="5" name="TextBox 4"/>
          <p:cNvSpPr txBox="1"/>
          <p:nvPr/>
        </p:nvSpPr>
        <p:spPr>
          <a:xfrm>
            <a:off x="2128888" y="214053"/>
            <a:ext cx="2277966" cy="707886"/>
          </a:xfrm>
          <a:prstGeom prst="rect">
            <a:avLst/>
          </a:prstGeom>
          <a:noFill/>
        </p:spPr>
        <p:txBody>
          <a:bodyPr wrap="square" rtlCol="0">
            <a:spAutoFit/>
          </a:bodyPr>
          <a:lstStyle/>
          <a:p>
            <a:pPr algn="ctr"/>
            <a:r>
              <a:rPr lang="en-US" sz="4000" b="1" dirty="0">
                <a:latin typeface="Arial" panose="020B0604020202020204" pitchFamily="34" charset="0"/>
                <a:cs typeface="Arial" panose="020B0604020202020204" pitchFamily="34" charset="0"/>
              </a:rPr>
              <a:t>OVARY</a:t>
            </a:r>
          </a:p>
        </p:txBody>
      </p:sp>
      <p:sp>
        <p:nvSpPr>
          <p:cNvPr id="8" name="TextBox 7"/>
          <p:cNvSpPr txBox="1"/>
          <p:nvPr/>
        </p:nvSpPr>
        <p:spPr>
          <a:xfrm>
            <a:off x="4406854" y="6273225"/>
            <a:ext cx="2277966" cy="584775"/>
          </a:xfrm>
          <a:prstGeom prst="rect">
            <a:avLst/>
          </a:prstGeom>
          <a:noFill/>
        </p:spPr>
        <p:txBody>
          <a:bodyPr wrap="square" rtlCol="0">
            <a:spAutoFit/>
          </a:bodyPr>
          <a:lstStyle/>
          <a:p>
            <a:pPr algn="ctr"/>
            <a:r>
              <a:rPr lang="en-US" sz="3200" b="1" dirty="0">
                <a:latin typeface="Arial" panose="020B0604020202020204" pitchFamily="34" charset="0"/>
                <a:cs typeface="Arial" panose="020B0604020202020204" pitchFamily="34" charset="0"/>
              </a:rPr>
              <a:t>Stigma</a:t>
            </a:r>
          </a:p>
        </p:txBody>
      </p:sp>
      <p:cxnSp>
        <p:nvCxnSpPr>
          <p:cNvPr id="10" name="Straight Arrow Connector 9"/>
          <p:cNvCxnSpPr/>
          <p:nvPr/>
        </p:nvCxnSpPr>
        <p:spPr>
          <a:xfrm flipH="1" flipV="1">
            <a:off x="3443844" y="5617029"/>
            <a:ext cx="1235034" cy="807522"/>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5641888" y="4037610"/>
            <a:ext cx="271650" cy="2311278"/>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6220574" y="6020790"/>
            <a:ext cx="1902148" cy="467633"/>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7066553" y="3549040"/>
            <a:ext cx="2671213" cy="707886"/>
          </a:xfrm>
          <a:prstGeom prst="rect">
            <a:avLst/>
          </a:prstGeom>
          <a:noFill/>
        </p:spPr>
        <p:txBody>
          <a:bodyPr wrap="square" rtlCol="0">
            <a:spAutoFit/>
          </a:bodyPr>
          <a:lstStyle/>
          <a:p>
            <a:pPr algn="ctr"/>
            <a:r>
              <a:rPr lang="en-US" sz="4000" b="1" dirty="0">
                <a:latin typeface="Arial" panose="020B0604020202020204" pitchFamily="34" charset="0"/>
                <a:cs typeface="Arial" panose="020B0604020202020204" pitchFamily="34" charset="0"/>
              </a:rPr>
              <a:t>Ovulation</a:t>
            </a:r>
          </a:p>
        </p:txBody>
      </p:sp>
    </p:spTree>
    <p:custDataLst>
      <p:tags r:id="rId1"/>
    </p:custDataLst>
    <p:extLst>
      <p:ext uri="{BB962C8B-B14F-4D97-AF65-F5344CB8AC3E}">
        <p14:creationId xmlns:p14="http://schemas.microsoft.com/office/powerpoint/2010/main" val="3201074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000"/>
                                        <p:tgtEl>
                                          <p:spTgt spid="10"/>
                                        </p:tgtEl>
                                      </p:cBhvr>
                                    </p:animEffect>
                                  </p:childTnLst>
                                  <p:subTnLst>
                                    <p:set>
                                      <p:cBhvr override="childStyle">
                                        <p:cTn dur="1" fill="hold" display="0" masterRel="sameClick" afterEffect="1">
                                          <p:stCondLst>
                                            <p:cond evt="end" delay="0">
                                              <p:tn val="15"/>
                                            </p:cond>
                                          </p:stCondLst>
                                        </p:cTn>
                                        <p:tgtEl>
                                          <p:spTgt spid="10"/>
                                        </p:tgtEl>
                                        <p:attrNameLst>
                                          <p:attrName>style.visibility</p:attrName>
                                        </p:attrNameLst>
                                      </p:cBhvr>
                                      <p:to>
                                        <p:strVal val="hidden"/>
                                      </p:to>
                                    </p:set>
                                  </p:sub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2000"/>
                                        <p:tgtEl>
                                          <p:spTgt spid="11"/>
                                        </p:tgtEl>
                                      </p:cBhvr>
                                    </p:animEffect>
                                  </p:childTnLst>
                                  <p:subTnLst>
                                    <p:set>
                                      <p:cBhvr override="childStyle">
                                        <p:cTn dur="1" fill="hold" display="0" masterRel="sameClick" afterEffect="1">
                                          <p:stCondLst>
                                            <p:cond evt="end" delay="0">
                                              <p:tn val="19"/>
                                            </p:cond>
                                          </p:stCondLst>
                                        </p:cTn>
                                        <p:tgtEl>
                                          <p:spTgt spid="11"/>
                                        </p:tgtEl>
                                        <p:attrNameLst>
                                          <p:attrName>style.visibility</p:attrName>
                                        </p:attrNameLst>
                                      </p:cBhvr>
                                      <p:to>
                                        <p:strVal val="hidden"/>
                                      </p:to>
                                    </p:set>
                                  </p:subTnLst>
                                </p:cTn>
                              </p:par>
                            </p:childTnLst>
                          </p:cTn>
                        </p:par>
                        <p:par>
                          <p:cTn id="22" fill="hold">
                            <p:stCondLst>
                              <p:cond delay="4000"/>
                            </p:stCondLst>
                            <p:childTnLst>
                              <p:par>
                                <p:cTn id="23" presetID="10"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2000"/>
                                        <p:tgtEl>
                                          <p:spTgt spid="13"/>
                                        </p:tgtEl>
                                      </p:cBhvr>
                                    </p:animEffect>
                                  </p:childTnLst>
                                  <p:subTnLst>
                                    <p:set>
                                      <p:cBhvr override="childStyle">
                                        <p:cTn dur="1" fill="hold" display="0" masterRel="sameClick" afterEffect="1">
                                          <p:stCondLst>
                                            <p:cond evt="end" delay="0">
                                              <p:tn val="23"/>
                                            </p:cond>
                                          </p:stCondLst>
                                        </p:cTn>
                                        <p:tgtEl>
                                          <p:spTgt spid="1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vulati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Tree>
    <p:extLst>
      <p:ext uri="{BB962C8B-B14F-4D97-AF65-F5344CB8AC3E}">
        <p14:creationId xmlns:p14="http://schemas.microsoft.com/office/powerpoint/2010/main" val="3730578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9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extLst mod="1"/>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41319" y="0"/>
            <a:ext cx="7200901" cy="6858000"/>
          </a:xfrm>
          <a:prstGeom prst="rect">
            <a:avLst/>
          </a:prstGeom>
        </p:spPr>
      </p:pic>
      <p:grpSp>
        <p:nvGrpSpPr>
          <p:cNvPr id="9" name="Group 8"/>
          <p:cNvGrpSpPr/>
          <p:nvPr/>
        </p:nvGrpSpPr>
        <p:grpSpPr>
          <a:xfrm>
            <a:off x="4275117" y="411962"/>
            <a:ext cx="3752602" cy="523220"/>
            <a:chOff x="4275117" y="411962"/>
            <a:chExt cx="3752602" cy="523220"/>
          </a:xfrm>
        </p:grpSpPr>
        <p:sp>
          <p:nvSpPr>
            <p:cNvPr id="6" name="TextBox 5"/>
            <p:cNvSpPr txBox="1"/>
            <p:nvPr/>
          </p:nvSpPr>
          <p:spPr>
            <a:xfrm>
              <a:off x="4999512" y="411962"/>
              <a:ext cx="3028207" cy="523220"/>
            </a:xfrm>
            <a:prstGeom prst="rect">
              <a:avLst/>
            </a:prstGeom>
            <a:noFill/>
          </p:spPr>
          <p:txBody>
            <a:bodyPr wrap="square" rtlCol="0">
              <a:spAutoFit/>
            </a:bodyPr>
            <a:lstStyle/>
            <a:p>
              <a:pPr algn="ctr"/>
              <a:r>
                <a:rPr lang="en-US" sz="2800" b="1" dirty="0">
                  <a:solidFill>
                    <a:schemeClr val="bg1">
                      <a:lumMod val="50000"/>
                    </a:schemeClr>
                  </a:solidFill>
                  <a:latin typeface="Arial" panose="020B0604020202020204" pitchFamily="34" charset="0"/>
                  <a:cs typeface="Arial" panose="020B0604020202020204" pitchFamily="34" charset="0"/>
                </a:rPr>
                <a:t>INFUNDIBULUM</a:t>
              </a:r>
            </a:p>
          </p:txBody>
        </p:sp>
        <p:cxnSp>
          <p:nvCxnSpPr>
            <p:cNvPr id="8" name="Straight Arrow Connector 7"/>
            <p:cNvCxnSpPr>
              <a:stCxn id="6" idx="1"/>
            </p:cNvCxnSpPr>
            <p:nvPr/>
          </p:nvCxnSpPr>
          <p:spPr>
            <a:xfrm flipH="1">
              <a:off x="4275117" y="673572"/>
              <a:ext cx="724395" cy="15197"/>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900476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nfundibulu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 y="0"/>
            <a:ext cx="12201525" cy="6858000"/>
          </a:xfrm>
          <a:prstGeom prst="rect">
            <a:avLst/>
          </a:prstGeom>
        </p:spPr>
      </p:pic>
    </p:spTree>
    <p:extLst>
      <p:ext uri="{BB962C8B-B14F-4D97-AF65-F5344CB8AC3E}">
        <p14:creationId xmlns:p14="http://schemas.microsoft.com/office/powerpoint/2010/main" val="783361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95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extLst mod="1"/>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7200901" cy="6858000"/>
          </a:xfrm>
          <a:prstGeom prst="rect">
            <a:avLst/>
          </a:prstGeom>
        </p:spPr>
      </p:pic>
      <p:grpSp>
        <p:nvGrpSpPr>
          <p:cNvPr id="7" name="Group 6"/>
          <p:cNvGrpSpPr/>
          <p:nvPr/>
        </p:nvGrpSpPr>
        <p:grpSpPr>
          <a:xfrm>
            <a:off x="2217099" y="3629043"/>
            <a:ext cx="2766702" cy="523220"/>
            <a:chOff x="4275119" y="411962"/>
            <a:chExt cx="2766702" cy="523220"/>
          </a:xfrm>
        </p:grpSpPr>
        <p:sp>
          <p:nvSpPr>
            <p:cNvPr id="10" name="TextBox 9"/>
            <p:cNvSpPr txBox="1"/>
            <p:nvPr/>
          </p:nvSpPr>
          <p:spPr>
            <a:xfrm>
              <a:off x="4999513" y="411962"/>
              <a:ext cx="2042308" cy="523220"/>
            </a:xfrm>
            <a:prstGeom prst="rect">
              <a:avLst/>
            </a:prstGeom>
            <a:noFill/>
          </p:spPr>
          <p:txBody>
            <a:bodyPr wrap="square" rtlCol="0">
              <a:spAutoFit/>
            </a:bodyPr>
            <a:lstStyle/>
            <a:p>
              <a:pPr algn="ctr"/>
              <a:r>
                <a:rPr lang="en-US" sz="2800" b="1" dirty="0">
                  <a:solidFill>
                    <a:schemeClr val="bg1">
                      <a:lumMod val="50000"/>
                    </a:schemeClr>
                  </a:solidFill>
                  <a:latin typeface="Arial" panose="020B0604020202020204" pitchFamily="34" charset="0"/>
                  <a:cs typeface="Arial" panose="020B0604020202020204" pitchFamily="34" charset="0"/>
                </a:rPr>
                <a:t>MAGNUM</a:t>
              </a:r>
            </a:p>
          </p:txBody>
        </p:sp>
        <p:cxnSp>
          <p:nvCxnSpPr>
            <p:cNvPr id="11" name="Straight Arrow Connector 10"/>
            <p:cNvCxnSpPr>
              <a:stCxn id="10" idx="1"/>
            </p:cNvCxnSpPr>
            <p:nvPr/>
          </p:nvCxnSpPr>
          <p:spPr>
            <a:xfrm flipH="1">
              <a:off x="4275119" y="673572"/>
              <a:ext cx="724394" cy="15197"/>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23242" y="2580432"/>
            <a:ext cx="4715492" cy="3143661"/>
          </a:xfrm>
          <a:prstGeom prst="rect">
            <a:avLst/>
          </a:prstGeom>
        </p:spPr>
      </p:pic>
      <p:sp>
        <p:nvSpPr>
          <p:cNvPr id="5" name="TextBox 4"/>
          <p:cNvSpPr txBox="1"/>
          <p:nvPr/>
        </p:nvSpPr>
        <p:spPr>
          <a:xfrm>
            <a:off x="3012743" y="4057262"/>
            <a:ext cx="1650670" cy="369332"/>
          </a:xfrm>
          <a:prstGeom prst="rect">
            <a:avLst/>
          </a:prstGeom>
          <a:noFill/>
        </p:spPr>
        <p:txBody>
          <a:bodyPr wrap="square" rtlCol="0">
            <a:spAutoFit/>
          </a:bodyPr>
          <a:lstStyle/>
          <a:p>
            <a:pPr algn="ctr"/>
            <a:r>
              <a:rPr lang="en-US" b="1" dirty="0">
                <a:solidFill>
                  <a:schemeClr val="bg1">
                    <a:lumMod val="50000"/>
                  </a:schemeClr>
                </a:solidFill>
                <a:latin typeface="Arial" panose="020B0604020202020204" pitchFamily="34" charset="0"/>
                <a:cs typeface="Arial" panose="020B0604020202020204" pitchFamily="34" charset="0"/>
              </a:rPr>
              <a:t>Albumen</a:t>
            </a:r>
          </a:p>
        </p:txBody>
      </p:sp>
      <p:sp>
        <p:nvSpPr>
          <p:cNvPr id="12" name="TextBox 11"/>
          <p:cNvSpPr txBox="1"/>
          <p:nvPr/>
        </p:nvSpPr>
        <p:spPr>
          <a:xfrm>
            <a:off x="8948426" y="4767802"/>
            <a:ext cx="1650670" cy="369332"/>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Albumen</a:t>
            </a:r>
          </a:p>
        </p:txBody>
      </p:sp>
      <p:grpSp>
        <p:nvGrpSpPr>
          <p:cNvPr id="22" name="Group 21"/>
          <p:cNvGrpSpPr/>
          <p:nvPr/>
        </p:nvGrpSpPr>
        <p:grpSpPr>
          <a:xfrm>
            <a:off x="1727984" y="606499"/>
            <a:ext cx="3752602" cy="892552"/>
            <a:chOff x="1727984" y="606499"/>
            <a:chExt cx="3752602" cy="892552"/>
          </a:xfrm>
        </p:grpSpPr>
        <p:grpSp>
          <p:nvGrpSpPr>
            <p:cNvPr id="14" name="Group 13"/>
            <p:cNvGrpSpPr/>
            <p:nvPr/>
          </p:nvGrpSpPr>
          <p:grpSpPr>
            <a:xfrm>
              <a:off x="1727984" y="606499"/>
              <a:ext cx="3752602" cy="523220"/>
              <a:chOff x="4275117" y="411962"/>
              <a:chExt cx="3752602" cy="523220"/>
            </a:xfrm>
          </p:grpSpPr>
          <p:sp>
            <p:nvSpPr>
              <p:cNvPr id="15" name="TextBox 14"/>
              <p:cNvSpPr txBox="1"/>
              <p:nvPr/>
            </p:nvSpPr>
            <p:spPr>
              <a:xfrm>
                <a:off x="4999512" y="411962"/>
                <a:ext cx="3028207" cy="523220"/>
              </a:xfrm>
              <a:prstGeom prst="rect">
                <a:avLst/>
              </a:prstGeom>
              <a:noFill/>
            </p:spPr>
            <p:txBody>
              <a:bodyPr wrap="square" rtlCol="0">
                <a:spAutoFit/>
              </a:bodyPr>
              <a:lstStyle/>
              <a:p>
                <a:pPr algn="ctr"/>
                <a:r>
                  <a:rPr lang="en-US" sz="2800" b="1" dirty="0">
                    <a:solidFill>
                      <a:schemeClr val="bg1">
                        <a:lumMod val="50000"/>
                      </a:schemeClr>
                    </a:solidFill>
                    <a:latin typeface="Arial" panose="020B0604020202020204" pitchFamily="34" charset="0"/>
                    <a:cs typeface="Arial" panose="020B0604020202020204" pitchFamily="34" charset="0"/>
                  </a:rPr>
                  <a:t>INFUNDIBULUM</a:t>
                </a:r>
              </a:p>
            </p:txBody>
          </p:sp>
          <p:cxnSp>
            <p:nvCxnSpPr>
              <p:cNvPr id="16" name="Straight Arrow Connector 15"/>
              <p:cNvCxnSpPr>
                <a:stCxn id="15" idx="1"/>
              </p:cNvCxnSpPr>
              <p:nvPr/>
            </p:nvCxnSpPr>
            <p:spPr>
              <a:xfrm flipH="1">
                <a:off x="4275117" y="673572"/>
                <a:ext cx="724395" cy="15197"/>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17" name="TextBox 16"/>
            <p:cNvSpPr txBox="1"/>
            <p:nvPr/>
          </p:nvSpPr>
          <p:spPr>
            <a:xfrm>
              <a:off x="2941493" y="1129719"/>
              <a:ext cx="1650670" cy="369332"/>
            </a:xfrm>
            <a:prstGeom prst="rect">
              <a:avLst/>
            </a:prstGeom>
            <a:noFill/>
          </p:spPr>
          <p:txBody>
            <a:bodyPr wrap="square" rtlCol="0">
              <a:spAutoFit/>
            </a:bodyPr>
            <a:lstStyle/>
            <a:p>
              <a:pPr algn="ctr"/>
              <a:r>
                <a:rPr lang="en-US" b="1" dirty="0">
                  <a:solidFill>
                    <a:schemeClr val="bg1">
                      <a:lumMod val="50000"/>
                    </a:schemeClr>
                  </a:solidFill>
                  <a:latin typeface="Arial" panose="020B0604020202020204" pitchFamily="34" charset="0"/>
                  <a:cs typeface="Arial" panose="020B0604020202020204" pitchFamily="34" charset="0"/>
                </a:rPr>
                <a:t>Fertilization</a:t>
              </a:r>
            </a:p>
          </p:txBody>
        </p:sp>
      </p:grpSp>
      <p:grpSp>
        <p:nvGrpSpPr>
          <p:cNvPr id="21" name="Group 20"/>
          <p:cNvGrpSpPr/>
          <p:nvPr/>
        </p:nvGrpSpPr>
        <p:grpSpPr>
          <a:xfrm>
            <a:off x="10142394" y="3737313"/>
            <a:ext cx="1650670" cy="882188"/>
            <a:chOff x="10142394" y="3737313"/>
            <a:chExt cx="1650670" cy="882188"/>
          </a:xfrm>
        </p:grpSpPr>
        <p:sp>
          <p:nvSpPr>
            <p:cNvPr id="18" name="TextBox 17"/>
            <p:cNvSpPr txBox="1"/>
            <p:nvPr/>
          </p:nvSpPr>
          <p:spPr>
            <a:xfrm>
              <a:off x="10142394" y="3737313"/>
              <a:ext cx="1650670" cy="369332"/>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Chalaza</a:t>
              </a:r>
            </a:p>
          </p:txBody>
        </p:sp>
        <p:cxnSp>
          <p:nvCxnSpPr>
            <p:cNvPr id="20" name="Straight Arrow Connector 19"/>
            <p:cNvCxnSpPr>
              <a:stCxn id="18" idx="2"/>
            </p:cNvCxnSpPr>
            <p:nvPr/>
          </p:nvCxnSpPr>
          <p:spPr>
            <a:xfrm flipH="1">
              <a:off x="10142394" y="4106645"/>
              <a:ext cx="825335" cy="512856"/>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483022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subTnLst>
                                    <p:set>
                                      <p:cBhvr override="childStyle">
                                        <p:cTn dur="1" fill="hold" display="0" masterRel="nextClick" afterEffect="1"/>
                                        <p:tgtEl>
                                          <p:spTgt spid="22"/>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7200901" cy="6858000"/>
          </a:xfrm>
          <a:prstGeom prst="rect">
            <a:avLst/>
          </a:prstGeom>
        </p:spPr>
      </p:pic>
      <p:grpSp>
        <p:nvGrpSpPr>
          <p:cNvPr id="21" name="Group 20"/>
          <p:cNvGrpSpPr/>
          <p:nvPr/>
        </p:nvGrpSpPr>
        <p:grpSpPr>
          <a:xfrm>
            <a:off x="2878405" y="4376407"/>
            <a:ext cx="2714873" cy="523220"/>
            <a:chOff x="2878405" y="4376407"/>
            <a:chExt cx="2714873" cy="523220"/>
          </a:xfrm>
        </p:grpSpPr>
        <p:sp>
          <p:nvSpPr>
            <p:cNvPr id="15" name="TextBox 14"/>
            <p:cNvSpPr txBox="1"/>
            <p:nvPr/>
          </p:nvSpPr>
          <p:spPr>
            <a:xfrm>
              <a:off x="2878405" y="4376407"/>
              <a:ext cx="2042308" cy="523220"/>
            </a:xfrm>
            <a:prstGeom prst="rect">
              <a:avLst/>
            </a:prstGeom>
            <a:noFill/>
          </p:spPr>
          <p:txBody>
            <a:bodyPr wrap="square" rtlCol="0">
              <a:spAutoFit/>
            </a:bodyPr>
            <a:lstStyle/>
            <a:p>
              <a:pPr algn="ctr"/>
              <a:r>
                <a:rPr lang="en-US" sz="2800" b="1" dirty="0">
                  <a:solidFill>
                    <a:schemeClr val="bg1">
                      <a:lumMod val="50000"/>
                    </a:schemeClr>
                  </a:solidFill>
                  <a:latin typeface="Arial" panose="020B0604020202020204" pitchFamily="34" charset="0"/>
                  <a:cs typeface="Arial" panose="020B0604020202020204" pitchFamily="34" charset="0"/>
                </a:rPr>
                <a:t>ISTHMUS</a:t>
              </a:r>
            </a:p>
          </p:txBody>
        </p:sp>
        <p:cxnSp>
          <p:nvCxnSpPr>
            <p:cNvPr id="16" name="Straight Arrow Connector 15"/>
            <p:cNvCxnSpPr/>
            <p:nvPr/>
          </p:nvCxnSpPr>
          <p:spPr>
            <a:xfrm flipV="1">
              <a:off x="4787982" y="4568464"/>
              <a:ext cx="805296" cy="50896"/>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17" name="TextBox 16"/>
          <p:cNvSpPr txBox="1"/>
          <p:nvPr/>
        </p:nvSpPr>
        <p:spPr>
          <a:xfrm>
            <a:off x="2861336" y="4799965"/>
            <a:ext cx="2266206" cy="369332"/>
          </a:xfrm>
          <a:prstGeom prst="rect">
            <a:avLst/>
          </a:prstGeom>
          <a:noFill/>
        </p:spPr>
        <p:txBody>
          <a:bodyPr wrap="square" rtlCol="0">
            <a:spAutoFit/>
          </a:bodyPr>
          <a:lstStyle/>
          <a:p>
            <a:pPr algn="ctr"/>
            <a:r>
              <a:rPr lang="en-US" b="1" dirty="0">
                <a:solidFill>
                  <a:schemeClr val="bg1">
                    <a:lumMod val="50000"/>
                  </a:schemeClr>
                </a:solidFill>
                <a:latin typeface="Arial" panose="020B0604020202020204" pitchFamily="34" charset="0"/>
                <a:cs typeface="Arial" panose="020B0604020202020204" pitchFamily="34" charset="0"/>
              </a:rPr>
              <a:t>Shell membranes</a:t>
            </a:r>
          </a:p>
        </p:txBody>
      </p:sp>
      <p:pic>
        <p:nvPicPr>
          <p:cNvPr id="22" name="Picture 2" descr="http://www.sd22.bc.ca/%7Ecmcmahon/egg.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72151" y="1774054"/>
            <a:ext cx="4779042" cy="3525872"/>
          </a:xfrm>
          <a:prstGeom prst="rect">
            <a:avLst/>
          </a:prstGeom>
          <a:noFill/>
          <a:extLst>
            <a:ext uri="{909E8E84-426E-40DD-AFC4-6F175D3DCCD1}">
              <a14:hiddenFill xmlns:a14="http://schemas.microsoft.com/office/drawing/2010/main">
                <a:solidFill>
                  <a:srgbClr val="FFFFFF"/>
                </a:solidFill>
              </a14:hiddenFill>
            </a:ext>
          </a:extLst>
        </p:spPr>
      </p:pic>
      <p:sp>
        <p:nvSpPr>
          <p:cNvPr id="23" name="Oval 22"/>
          <p:cNvSpPr/>
          <p:nvPr/>
        </p:nvSpPr>
        <p:spPr>
          <a:xfrm>
            <a:off x="10747169" y="4799965"/>
            <a:ext cx="1304024" cy="369332"/>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282463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heel(1)">
                                      <p:cBhvr>
                                        <p:cTn id="1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7200901" cy="6858000"/>
          </a:xfrm>
          <a:prstGeom prst="rect">
            <a:avLst/>
          </a:prstGeom>
        </p:spPr>
      </p:pic>
      <p:pic>
        <p:nvPicPr>
          <p:cNvPr id="22" name="Picture 2" descr="http://www.sd22.bc.ca/%7Ecmcmahon/egg.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72151" y="1774054"/>
            <a:ext cx="4779042" cy="3525872"/>
          </a:xfrm>
          <a:prstGeom prst="rect">
            <a:avLst/>
          </a:prstGeom>
          <a:noFill/>
          <a:extLst>
            <a:ext uri="{909E8E84-426E-40DD-AFC4-6F175D3DCCD1}">
              <a14:hiddenFill xmlns:a14="http://schemas.microsoft.com/office/drawing/2010/main">
                <a:solidFill>
                  <a:srgbClr val="FFFFFF"/>
                </a:solidFill>
              </a14:hiddenFill>
            </a:ext>
          </a:extLst>
        </p:spPr>
      </p:pic>
      <p:sp>
        <p:nvSpPr>
          <p:cNvPr id="23" name="Oval 22"/>
          <p:cNvSpPr/>
          <p:nvPr/>
        </p:nvSpPr>
        <p:spPr>
          <a:xfrm>
            <a:off x="7621108" y="4376407"/>
            <a:ext cx="624696" cy="330706"/>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p:cNvGrpSpPr/>
          <p:nvPr/>
        </p:nvGrpSpPr>
        <p:grpSpPr>
          <a:xfrm>
            <a:off x="1638796" y="1921115"/>
            <a:ext cx="4017572" cy="523220"/>
            <a:chOff x="2375886" y="4376407"/>
            <a:chExt cx="3217392" cy="523220"/>
          </a:xfrm>
        </p:grpSpPr>
        <p:sp>
          <p:nvSpPr>
            <p:cNvPr id="19" name="TextBox 18"/>
            <p:cNvSpPr txBox="1"/>
            <p:nvPr/>
          </p:nvSpPr>
          <p:spPr>
            <a:xfrm>
              <a:off x="2375886" y="4376407"/>
              <a:ext cx="2544827" cy="523220"/>
            </a:xfrm>
            <a:prstGeom prst="rect">
              <a:avLst/>
            </a:prstGeom>
            <a:noFill/>
          </p:spPr>
          <p:txBody>
            <a:bodyPr wrap="square" rtlCol="0">
              <a:spAutoFit/>
            </a:bodyPr>
            <a:lstStyle/>
            <a:p>
              <a:pPr algn="ctr"/>
              <a:r>
                <a:rPr lang="en-US" sz="2800" b="1" dirty="0">
                  <a:solidFill>
                    <a:schemeClr val="bg1">
                      <a:lumMod val="50000"/>
                    </a:schemeClr>
                  </a:solidFill>
                  <a:latin typeface="Arial" panose="020B0604020202020204" pitchFamily="34" charset="0"/>
                  <a:cs typeface="Arial" panose="020B0604020202020204" pitchFamily="34" charset="0"/>
                </a:rPr>
                <a:t>SHELL GLAND</a:t>
              </a:r>
            </a:p>
          </p:txBody>
        </p:sp>
        <p:cxnSp>
          <p:nvCxnSpPr>
            <p:cNvPr id="20" name="Straight Arrow Connector 19"/>
            <p:cNvCxnSpPr/>
            <p:nvPr/>
          </p:nvCxnSpPr>
          <p:spPr>
            <a:xfrm flipV="1">
              <a:off x="4787982" y="4568464"/>
              <a:ext cx="805296" cy="50896"/>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24" name="TextBox 23"/>
          <p:cNvSpPr txBox="1"/>
          <p:nvPr/>
        </p:nvSpPr>
        <p:spPr>
          <a:xfrm>
            <a:off x="2217099" y="2338906"/>
            <a:ext cx="2266206" cy="369332"/>
          </a:xfrm>
          <a:prstGeom prst="rect">
            <a:avLst/>
          </a:prstGeom>
          <a:noFill/>
        </p:spPr>
        <p:txBody>
          <a:bodyPr wrap="square" rtlCol="0">
            <a:spAutoFit/>
          </a:bodyPr>
          <a:lstStyle/>
          <a:p>
            <a:pPr algn="ctr"/>
            <a:r>
              <a:rPr lang="en-US" b="1" dirty="0">
                <a:solidFill>
                  <a:schemeClr val="bg1">
                    <a:lumMod val="50000"/>
                  </a:schemeClr>
                </a:solidFill>
                <a:latin typeface="Arial" panose="020B0604020202020204" pitchFamily="34" charset="0"/>
                <a:cs typeface="Arial" panose="020B0604020202020204" pitchFamily="34" charset="0"/>
              </a:rPr>
              <a:t>Shell</a:t>
            </a:r>
          </a:p>
        </p:txBody>
      </p:sp>
    </p:spTree>
    <p:custDataLst>
      <p:tags r:id="rId1"/>
    </p:custDataLst>
    <p:extLst>
      <p:ext uri="{BB962C8B-B14F-4D97-AF65-F5344CB8AC3E}">
        <p14:creationId xmlns:p14="http://schemas.microsoft.com/office/powerpoint/2010/main" val="661370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par>
                          <p:cTn id="13" fill="hold">
                            <p:stCondLst>
                              <p:cond delay="500"/>
                            </p:stCondLst>
                            <p:childTnLst>
                              <p:par>
                                <p:cTn id="14" presetID="21" presetClass="entr" presetSubtype="1"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heel(1)">
                                      <p:cBhvr>
                                        <p:cTn id="16"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2.1|3.2"/>
</p:tagLst>
</file>

<file path=ppt/tags/tag2.xml><?xml version="1.0" encoding="utf-8"?>
<p:tagLst xmlns:a="http://schemas.openxmlformats.org/drawingml/2006/main" xmlns:r="http://schemas.openxmlformats.org/officeDocument/2006/relationships" xmlns:p="http://schemas.openxmlformats.org/presentationml/2006/main">
  <p:tag name="TIMING" val="|31.9|5|9.2"/>
</p:tagLst>
</file>

<file path=ppt/tags/tag3.xml><?xml version="1.0" encoding="utf-8"?>
<p:tagLst xmlns:a="http://schemas.openxmlformats.org/drawingml/2006/main" xmlns:r="http://schemas.openxmlformats.org/officeDocument/2006/relationships" xmlns:p="http://schemas.openxmlformats.org/presentationml/2006/main">
  <p:tag name="TIMING" val="|3.2"/>
</p:tagLst>
</file>

<file path=ppt/tags/tag4.xml><?xml version="1.0" encoding="utf-8"?>
<p:tagLst xmlns:a="http://schemas.openxmlformats.org/drawingml/2006/main" xmlns:r="http://schemas.openxmlformats.org/officeDocument/2006/relationships" xmlns:p="http://schemas.openxmlformats.org/presentationml/2006/main">
  <p:tag name="TIMING" val="|22.7|8.5|5.7"/>
</p:tagLst>
</file>

<file path=ppt/tags/tag5.xml><?xml version="1.0" encoding="utf-8"?>
<p:tagLst xmlns:a="http://schemas.openxmlformats.org/drawingml/2006/main" xmlns:r="http://schemas.openxmlformats.org/officeDocument/2006/relationships" xmlns:p="http://schemas.openxmlformats.org/presentationml/2006/main">
  <p:tag name="TIMING" val="|6.5"/>
</p:tagLst>
</file>

<file path=ppt/tags/tag6.xml><?xml version="1.0" encoding="utf-8"?>
<p:tagLst xmlns:a="http://schemas.openxmlformats.org/drawingml/2006/main" xmlns:r="http://schemas.openxmlformats.org/officeDocument/2006/relationships" xmlns:p="http://schemas.openxmlformats.org/presentationml/2006/main">
  <p:tag name="TIMING" val="|5.2"/>
</p:tagLst>
</file>

<file path=ppt/tags/tag7.xml><?xml version="1.0" encoding="utf-8"?>
<p:tagLst xmlns:a="http://schemas.openxmlformats.org/drawingml/2006/main" xmlns:r="http://schemas.openxmlformats.org/officeDocument/2006/relationships" xmlns:p="http://schemas.openxmlformats.org/presentationml/2006/main">
  <p:tag name="TIMING" val="|4|2.4|4.3|4.4|4.4|4.9"/>
</p:tagLst>
</file>

<file path=ppt/tags/tag8.xml><?xml version="1.0" encoding="utf-8"?>
<p:tagLst xmlns:a="http://schemas.openxmlformats.org/drawingml/2006/main" xmlns:r="http://schemas.openxmlformats.org/officeDocument/2006/relationships" xmlns:p="http://schemas.openxmlformats.org/presentationml/2006/main">
  <p:tag name="TIMING" val="|5.4"/>
</p:tagLst>
</file>

<file path=ppt/tags/tag9.xml><?xml version="1.0" encoding="utf-8"?>
<p:tagLst xmlns:a="http://schemas.openxmlformats.org/drawingml/2006/main" xmlns:r="http://schemas.openxmlformats.org/officeDocument/2006/relationships" xmlns:p="http://schemas.openxmlformats.org/presentationml/2006/main">
  <p:tag name="TIMING" val="|37.8"/>
</p:tagLst>
</file>

<file path=ppt/theme/theme1.xml><?xml version="1.0" encoding="utf-8"?>
<a:theme xmlns:a="http://schemas.openxmlformats.org/drawingml/2006/main" name="Slic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416</TotalTime>
  <Words>909</Words>
  <Application>Microsoft Office PowerPoint</Application>
  <PresentationFormat>Widescreen</PresentationFormat>
  <Paragraphs>85</Paragraphs>
  <Slides>13</Slides>
  <Notes>13</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Century Gothic</vt:lpstr>
      <vt:lpstr>Wingdings 3</vt:lpstr>
      <vt:lpstr>Slice</vt:lpstr>
      <vt:lpstr>ASSEMBLING AN EGG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 3 REPRODUCTIVE system</dc:title>
  <dc:creator>Jacquie</dc:creator>
  <cp:lastModifiedBy>Jennifer Elwell</cp:lastModifiedBy>
  <cp:revision>21</cp:revision>
  <cp:lastPrinted>2017-05-09T10:51:07Z</cp:lastPrinted>
  <dcterms:created xsi:type="dcterms:W3CDTF">2016-12-21T15:46:50Z</dcterms:created>
  <dcterms:modified xsi:type="dcterms:W3CDTF">2018-07-22T18:02:06Z</dcterms:modified>
</cp:coreProperties>
</file>