
<file path=[Content_Types].xml><?xml version="1.0" encoding="utf-8"?>
<Types xmlns="http://schemas.openxmlformats.org/package/2006/content-types">
  <Default Extension="jpeg" ContentType="image/jpeg"/>
  <Default Extension="jp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tags/tag1.xml" ContentType="application/vnd.openxmlformats-officedocument.presentationml.tags+xml"/>
  <Override PartName="/ppt/notesSlides/notesSlide7.xml" ContentType="application/vnd.openxmlformats-officedocument.presentationml.notesSlide+xml"/>
  <Override PartName="/ppt/tags/tag2.xml" ContentType="application/vnd.openxmlformats-officedocument.presentationml.tags+xml"/>
  <Override PartName="/ppt/notesSlides/notesSlide8.xml" ContentType="application/vnd.openxmlformats-officedocument.presentationml.notesSlide+xml"/>
  <Override PartName="/ppt/tags/tag3.xml" ContentType="application/vnd.openxmlformats-officedocument.presentationml.tags+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tags/tag4.xml" ContentType="application/vnd.openxmlformats-officedocument.presentationml.tags+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tags/tag5.xml" ContentType="application/vnd.openxmlformats-officedocument.presentationml.tags+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69" r:id="rId1"/>
  </p:sldMasterIdLst>
  <p:notesMasterIdLst>
    <p:notesMasterId r:id="rId28"/>
  </p:notesMasterIdLst>
  <p:sldIdLst>
    <p:sldId id="257" r:id="rId2"/>
    <p:sldId id="283" r:id="rId3"/>
    <p:sldId id="280" r:id="rId4"/>
    <p:sldId id="281" r:id="rId5"/>
    <p:sldId id="279" r:id="rId6"/>
    <p:sldId id="284" r:id="rId7"/>
    <p:sldId id="258" r:id="rId8"/>
    <p:sldId id="259" r:id="rId9"/>
    <p:sldId id="260" r:id="rId10"/>
    <p:sldId id="261" r:id="rId11"/>
    <p:sldId id="262" r:id="rId12"/>
    <p:sldId id="263" r:id="rId13"/>
    <p:sldId id="264" r:id="rId14"/>
    <p:sldId id="266" r:id="rId15"/>
    <p:sldId id="267" r:id="rId16"/>
    <p:sldId id="268" r:id="rId17"/>
    <p:sldId id="269" r:id="rId18"/>
    <p:sldId id="270" r:id="rId19"/>
    <p:sldId id="271" r:id="rId20"/>
    <p:sldId id="272" r:id="rId21"/>
    <p:sldId id="274" r:id="rId22"/>
    <p:sldId id="275" r:id="rId23"/>
    <p:sldId id="285" r:id="rId24"/>
    <p:sldId id="276" r:id="rId25"/>
    <p:sldId id="282" r:id="rId26"/>
    <p:sldId id="277" r:id="rId2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025" autoAdjust="0"/>
    <p:restoredTop sz="62409" autoAdjust="0"/>
  </p:normalViewPr>
  <p:slideViewPr>
    <p:cSldViewPr snapToGrid="0">
      <p:cViewPr varScale="1">
        <p:scale>
          <a:sx n="60" d="100"/>
          <a:sy n="60" d="100"/>
        </p:scale>
        <p:origin x="576" y="6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41A1D1A-0AAA-4060-A179-E3EDB6F04D01}" type="datetimeFigureOut">
              <a:rPr lang="en-US" smtClean="0"/>
              <a:t>2/8/2021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7CE4619-FDD6-4EAB-9CBB-8D297DBFA066}" type="slidenum">
              <a:rPr lang="en-US" smtClean="0"/>
              <a:t>‹#›</a:t>
            </a:fld>
            <a:endParaRPr lang="en-US"/>
          </a:p>
        </p:txBody>
      </p:sp>
    </p:spTree>
    <p:extLst>
      <p:ext uri="{BB962C8B-B14F-4D97-AF65-F5344CB8AC3E}">
        <p14:creationId xmlns:p14="http://schemas.microsoft.com/office/powerpoint/2010/main" val="122680839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module deals with female</a:t>
            </a:r>
            <a:r>
              <a:rPr lang="en-US" baseline="0" dirty="0"/>
              <a:t> reproduction, and specifically how an egg is put together. </a:t>
            </a:r>
            <a:r>
              <a:rPr lang="en-US" dirty="0"/>
              <a:t>Although we consider eggs as a food source, to the chicken the eggs is a means of reproduction.</a:t>
            </a:r>
            <a:r>
              <a:rPr lang="en-US" baseline="0" dirty="0"/>
              <a:t> The female lays the eggs, incubates them and then hatches out offspring.</a:t>
            </a:r>
          </a:p>
          <a:p>
            <a:endParaRPr lang="en-US" baseline="0" dirty="0"/>
          </a:p>
          <a:p>
            <a:r>
              <a:rPr lang="en-US" baseline="0" dirty="0"/>
              <a:t>KOSSA – OD1: Describe the functions of the </a:t>
            </a:r>
            <a:r>
              <a:rPr lang="en-US" u="sng" baseline="0" dirty="0"/>
              <a:t>major reproductive organs </a:t>
            </a:r>
            <a:r>
              <a:rPr lang="en-US" baseline="0" dirty="0"/>
              <a:t>and hormones in the male and </a:t>
            </a:r>
            <a:r>
              <a:rPr lang="en-US" u="sng" baseline="0" dirty="0"/>
              <a:t>female</a:t>
            </a:r>
            <a:r>
              <a:rPr lang="en-US" baseline="0" dirty="0"/>
              <a:t> reproductive systems</a:t>
            </a:r>
            <a:endParaRPr lang="en-US" dirty="0"/>
          </a:p>
        </p:txBody>
      </p:sp>
      <p:sp>
        <p:nvSpPr>
          <p:cNvPr id="4" name="Slide Number Placeholder 3"/>
          <p:cNvSpPr>
            <a:spLocks noGrp="1"/>
          </p:cNvSpPr>
          <p:nvPr>
            <p:ph type="sldNum" sz="quarter" idx="10"/>
          </p:nvPr>
        </p:nvSpPr>
        <p:spPr/>
        <p:txBody>
          <a:bodyPr/>
          <a:lstStyle/>
          <a:p>
            <a:fld id="{2659AFF0-96B8-4602-9E1A-8691193CCA7E}" type="slidenum">
              <a:rPr lang="en-US" smtClean="0"/>
              <a:t>1</a:t>
            </a:fld>
            <a:endParaRPr lang="en-US"/>
          </a:p>
        </p:txBody>
      </p:sp>
    </p:spTree>
    <p:extLst>
      <p:ext uri="{BB962C8B-B14F-4D97-AF65-F5344CB8AC3E}">
        <p14:creationId xmlns:p14="http://schemas.microsoft.com/office/powerpoint/2010/main" val="219272281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video shows</a:t>
            </a:r>
            <a:r>
              <a:rPr lang="en-US" baseline="0" dirty="0"/>
              <a:t> the release of the yolk from a mature follicle. The pencil shows the stigma line where the yolk will be released through.</a:t>
            </a:r>
            <a:endParaRPr lang="en-US" dirty="0"/>
          </a:p>
        </p:txBody>
      </p:sp>
      <p:sp>
        <p:nvSpPr>
          <p:cNvPr id="4" name="Slide Number Placeholder 3"/>
          <p:cNvSpPr>
            <a:spLocks noGrp="1"/>
          </p:cNvSpPr>
          <p:nvPr>
            <p:ph type="sldNum" sz="quarter" idx="10"/>
          </p:nvPr>
        </p:nvSpPr>
        <p:spPr/>
        <p:txBody>
          <a:bodyPr/>
          <a:lstStyle/>
          <a:p>
            <a:fld id="{9B8B4441-FB60-4E3F-BD3C-6F6E508D6055}" type="slidenum">
              <a:rPr lang="en-US" smtClean="0"/>
              <a:pPr/>
              <a:t>10</a:t>
            </a:fld>
            <a:endParaRPr lang="en-US" dirty="0"/>
          </a:p>
        </p:txBody>
      </p:sp>
    </p:spTree>
    <p:extLst>
      <p:ext uri="{BB962C8B-B14F-4D97-AF65-F5344CB8AC3E}">
        <p14:creationId xmlns:p14="http://schemas.microsoft.com/office/powerpoint/2010/main" val="104795049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second main part of the reproductive tract is the oviduct.</a:t>
            </a:r>
          </a:p>
          <a:p>
            <a:r>
              <a:rPr lang="en-US" dirty="0"/>
              <a:t>The oviduct is 25-27 inches long and is made up of five parts – the infundibulum, magnum, isthmus,</a:t>
            </a:r>
            <a:r>
              <a:rPr lang="en-US" baseline="0" dirty="0"/>
              <a:t> shell gland and vagina.</a:t>
            </a:r>
            <a:endParaRPr lang="en-US" dirty="0"/>
          </a:p>
        </p:txBody>
      </p:sp>
      <p:sp>
        <p:nvSpPr>
          <p:cNvPr id="4" name="Slide Number Placeholder 3"/>
          <p:cNvSpPr>
            <a:spLocks noGrp="1"/>
          </p:cNvSpPr>
          <p:nvPr>
            <p:ph type="sldNum" sz="quarter" idx="10"/>
          </p:nvPr>
        </p:nvSpPr>
        <p:spPr/>
        <p:txBody>
          <a:bodyPr/>
          <a:lstStyle/>
          <a:p>
            <a:fld id="{9B8B4441-FB60-4E3F-BD3C-6F6E508D6055}" type="slidenum">
              <a:rPr lang="en-US" smtClean="0"/>
              <a:pPr/>
              <a:t>11</a:t>
            </a:fld>
            <a:endParaRPr lang="en-US" dirty="0"/>
          </a:p>
        </p:txBody>
      </p:sp>
    </p:spTree>
    <p:extLst>
      <p:ext uri="{BB962C8B-B14F-4D97-AF65-F5344CB8AC3E}">
        <p14:creationId xmlns:p14="http://schemas.microsoft.com/office/powerpoint/2010/main" val="166918787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infundibulum is also</a:t>
            </a:r>
            <a:r>
              <a:rPr lang="en-US" baseline="0" dirty="0"/>
              <a:t> referred to as the funnel. </a:t>
            </a:r>
          </a:p>
          <a:p>
            <a:endParaRPr lang="en-US" baseline="0" dirty="0"/>
          </a:p>
          <a:p>
            <a:r>
              <a:rPr lang="en-US" baseline="0" dirty="0"/>
              <a:t>The funnel is actually a muscle which moves over the released yolk to engulf it and bring it to the rest of the reproductive tract.</a:t>
            </a:r>
            <a:endParaRPr lang="en-US" dirty="0"/>
          </a:p>
        </p:txBody>
      </p:sp>
      <p:sp>
        <p:nvSpPr>
          <p:cNvPr id="4" name="Slide Number Placeholder 3"/>
          <p:cNvSpPr>
            <a:spLocks noGrp="1"/>
          </p:cNvSpPr>
          <p:nvPr>
            <p:ph type="sldNum" sz="quarter" idx="10"/>
          </p:nvPr>
        </p:nvSpPr>
        <p:spPr/>
        <p:txBody>
          <a:bodyPr/>
          <a:lstStyle/>
          <a:p>
            <a:fld id="{14D1DDDC-3F10-49D8-A2B9-37A0D4E31FCC}" type="slidenum">
              <a:rPr lang="en-US" smtClean="0"/>
              <a:t>12</a:t>
            </a:fld>
            <a:endParaRPr lang="en-US" dirty="0"/>
          </a:p>
        </p:txBody>
      </p:sp>
    </p:spTree>
    <p:extLst>
      <p:ext uri="{BB962C8B-B14F-4D97-AF65-F5344CB8AC3E}">
        <p14:creationId xmlns:p14="http://schemas.microsoft.com/office/powerpoint/2010/main" val="76229722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video is a dramatization of how the infundibulum moves over the released yolk.</a:t>
            </a:r>
          </a:p>
        </p:txBody>
      </p:sp>
      <p:sp>
        <p:nvSpPr>
          <p:cNvPr id="4" name="Slide Number Placeholder 3"/>
          <p:cNvSpPr>
            <a:spLocks noGrp="1"/>
          </p:cNvSpPr>
          <p:nvPr>
            <p:ph type="sldNum" sz="quarter" idx="10"/>
          </p:nvPr>
        </p:nvSpPr>
        <p:spPr/>
        <p:txBody>
          <a:bodyPr/>
          <a:lstStyle/>
          <a:p>
            <a:fld id="{9B8B4441-FB60-4E3F-BD3C-6F6E508D6055}" type="slidenum">
              <a:rPr lang="en-US" smtClean="0"/>
              <a:pPr/>
              <a:t>13</a:t>
            </a:fld>
            <a:endParaRPr lang="en-US" dirty="0"/>
          </a:p>
        </p:txBody>
      </p:sp>
    </p:spTree>
    <p:extLst>
      <p:ext uri="{BB962C8B-B14F-4D97-AF65-F5344CB8AC3E}">
        <p14:creationId xmlns:p14="http://schemas.microsoft.com/office/powerpoint/2010/main" val="84284864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If the egg is going</a:t>
            </a:r>
            <a:r>
              <a:rPr lang="en-US" baseline="0" dirty="0"/>
              <a:t> to be fertile so that a chick can hatch out, fertilization occurs in the infundibulum. There are sperm sacs in the infundibulum that can store sperm till needed to fertilize the </a:t>
            </a:r>
            <a:r>
              <a:rPr lang="en-US" baseline="0" dirty="0" err="1"/>
              <a:t>blastodisc</a:t>
            </a:r>
            <a:r>
              <a:rPr lang="en-US" baseline="0" dirty="0"/>
              <a:t> to create an embryo. So you can see that the embryo is already created at the start of the oviduct. This embryo will continue to develop as the yolk moves down the oviduct. When a fertile egg is laid, the embryo is already about 24 hours old.</a:t>
            </a:r>
          </a:p>
          <a:p>
            <a:endParaRPr lang="en-US" baseline="0" dirty="0"/>
          </a:p>
          <a:p>
            <a:r>
              <a:rPr lang="en-US" baseline="0" dirty="0"/>
              <a:t>The eggs in the grocery store are from hens without a rooster – so the eggs are all infertile and can never result in the production of a chick.</a:t>
            </a:r>
            <a:endParaRPr lang="en-US" dirty="0"/>
          </a:p>
          <a:p>
            <a:pPr defTabSz="998003">
              <a:defRPr/>
            </a:pPr>
            <a:endParaRPr lang="en-US" dirty="0"/>
          </a:p>
          <a:p>
            <a:pPr defTabSz="998003">
              <a:defRPr/>
            </a:pPr>
            <a:endParaRPr lang="en-US" dirty="0"/>
          </a:p>
          <a:p>
            <a:pPr defTabSz="998003">
              <a:defRPr/>
            </a:pPr>
            <a:r>
              <a:rPr lang="en-US" dirty="0"/>
              <a:t>The sperm have a very short window of time in which to fertilize the ova.</a:t>
            </a:r>
            <a:r>
              <a:rPr lang="en-US" baseline="0" dirty="0"/>
              <a:t> The yolk stays in the infundibulum for only 15-18 minutes. The infundibulum is 3-4 inches long.</a:t>
            </a:r>
            <a:endParaRPr lang="en-US" dirty="0"/>
          </a:p>
        </p:txBody>
      </p:sp>
      <p:sp>
        <p:nvSpPr>
          <p:cNvPr id="4" name="Slide Number Placeholder 3"/>
          <p:cNvSpPr>
            <a:spLocks noGrp="1"/>
          </p:cNvSpPr>
          <p:nvPr>
            <p:ph type="sldNum" sz="quarter" idx="10"/>
          </p:nvPr>
        </p:nvSpPr>
        <p:spPr/>
        <p:txBody>
          <a:bodyPr/>
          <a:lstStyle/>
          <a:p>
            <a:fld id="{9B8B4441-FB60-4E3F-BD3C-6F6E508D6055}" type="slidenum">
              <a:rPr lang="en-US" smtClean="0"/>
              <a:pPr/>
              <a:t>14</a:t>
            </a:fld>
            <a:endParaRPr lang="en-US" dirty="0"/>
          </a:p>
        </p:txBody>
      </p:sp>
    </p:spTree>
    <p:extLst>
      <p:ext uri="{BB962C8B-B14F-4D97-AF65-F5344CB8AC3E}">
        <p14:creationId xmlns:p14="http://schemas.microsoft.com/office/powerpoint/2010/main" val="397225817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yolk then moves to the magnum where the thick albumen is added. </a:t>
            </a:r>
          </a:p>
          <a:p>
            <a:r>
              <a:rPr lang="en-US" dirty="0"/>
              <a:t>In a fresh egg, we can see white cords attached to the yolk sac. These two cords, called chalazae, are made of twisted strands of mucin fibers that are a special form of protein. The chalazae hold the yolk in the center of the egg.</a:t>
            </a:r>
          </a:p>
          <a:p>
            <a:endParaRPr lang="en-US" u="none" dirty="0">
              <a:solidFill>
                <a:schemeClr val="bg1"/>
              </a:solidFill>
            </a:endParaRPr>
          </a:p>
          <a:p>
            <a:r>
              <a:rPr lang="en-US" u="none" dirty="0">
                <a:solidFill>
                  <a:schemeClr val="bg1"/>
                </a:solidFill>
              </a:rPr>
              <a:t>The primary natural purpose of egg white is to protect the yolk and provide additional nutrition for the growth of the embryo (when fertilized). Egg white consists primarily of about 90% water into which is dissolved about 10% proteins (including albumins,</a:t>
            </a:r>
            <a:r>
              <a:rPr lang="en-US" u="none" baseline="0" dirty="0">
                <a:solidFill>
                  <a:schemeClr val="bg1"/>
                </a:solidFill>
              </a:rPr>
              <a:t> </a:t>
            </a:r>
            <a:r>
              <a:rPr lang="en-US" u="none" baseline="0" dirty="0" err="1">
                <a:solidFill>
                  <a:schemeClr val="bg1"/>
                </a:solidFill>
              </a:rPr>
              <a:t>mocoproteins</a:t>
            </a:r>
            <a:r>
              <a:rPr lang="en-US" u="none" baseline="0" dirty="0">
                <a:solidFill>
                  <a:schemeClr val="bg1"/>
                </a:solidFill>
              </a:rPr>
              <a:t> and globulins</a:t>
            </a:r>
            <a:r>
              <a:rPr lang="en-US" u="none" dirty="0">
                <a:solidFill>
                  <a:schemeClr val="bg1"/>
                </a:solidFill>
              </a:rPr>
              <a:t>). Unlike the yolk, which is high in lipids (fats), egg white contains almost no fat, and carbohydrate content is less than 1%. Egg whites contain just over 50% of the protein in the egg.</a:t>
            </a:r>
          </a:p>
          <a:p>
            <a:endParaRPr lang="en-US" u="none" dirty="0">
              <a:solidFill>
                <a:schemeClr val="bg1"/>
              </a:solidFill>
            </a:endParaRPr>
          </a:p>
          <a:p>
            <a:pPr rtl="0"/>
            <a:r>
              <a:rPr lang="en-US" dirty="0"/>
              <a:t>The physical stress of beating egg whites can create a foam. Two types of physical stress are caused by beating them with a whisk, the first of which occurs as the whisk drags the liquid through itself, creating a force that unfolds the protein molecules. This process is called denaturation. The second stress comes from the mixing of air into the whites, which causes the proteins to come out of their natural state. These denatured proteins gather together where the air and water meet and create multiple bonds with the other unraveled proteins, and thus become a foam, holding the incorporated air in place, because the proteins consist of amino acids; some are hydrophilic (attracted to water) and some are hydrophobic (repelled by water). This process is called coagulation.</a:t>
            </a:r>
          </a:p>
          <a:p>
            <a:pPr rtl="0"/>
            <a:endParaRPr lang="en-US" dirty="0"/>
          </a:p>
          <a:p>
            <a:pPr rtl="0"/>
            <a:r>
              <a:rPr lang="en-US" dirty="0"/>
              <a:t>When beating egg whites, they are classified in three stages according to the peaks they form when the beater is lifted: soft, firm, and stiff peaks. Overbeaten eggs take on a dry appearance, and eventually collapse. Egg whites do not beat up correctly if they are exposed to any form of fat, such as cooking oils or the fats contained in egg yolk.</a:t>
            </a:r>
          </a:p>
          <a:p>
            <a:endParaRPr lang="en-US" u="none" dirty="0">
              <a:solidFill>
                <a:schemeClr val="bg1"/>
              </a:solidFill>
            </a:endParaRPr>
          </a:p>
        </p:txBody>
      </p:sp>
      <p:sp>
        <p:nvSpPr>
          <p:cNvPr id="4" name="Slide Number Placeholder 3"/>
          <p:cNvSpPr>
            <a:spLocks noGrp="1"/>
          </p:cNvSpPr>
          <p:nvPr>
            <p:ph type="sldNum" sz="quarter" idx="10"/>
          </p:nvPr>
        </p:nvSpPr>
        <p:spPr/>
        <p:txBody>
          <a:bodyPr/>
          <a:lstStyle/>
          <a:p>
            <a:fld id="{9B8B4441-FB60-4E3F-BD3C-6F6E508D6055}" type="slidenum">
              <a:rPr lang="en-US" smtClean="0"/>
              <a:pPr/>
              <a:t>15</a:t>
            </a:fld>
            <a:endParaRPr lang="en-US" dirty="0"/>
          </a:p>
        </p:txBody>
      </p:sp>
    </p:spTree>
    <p:extLst>
      <p:ext uri="{BB962C8B-B14F-4D97-AF65-F5344CB8AC3E}">
        <p14:creationId xmlns:p14="http://schemas.microsoft.com/office/powerpoint/2010/main" val="156440749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magnum</a:t>
            </a:r>
            <a:r>
              <a:rPr lang="en-US" baseline="0" dirty="0"/>
              <a:t> is the largest part of the oviduct, at 13 inches long. The yolk stays here for 3 hours. The albumen, also known as egg white, is added here.</a:t>
            </a:r>
          </a:p>
          <a:p>
            <a:endParaRPr lang="en-US" baseline="0" dirty="0"/>
          </a:p>
          <a:p>
            <a:r>
              <a:rPr lang="en-US" dirty="0"/>
              <a:t>While the bird produces only thick albumen, as the egg moves along the oviduct, water is added thus making </a:t>
            </a:r>
            <a:r>
              <a:rPr lang="en-US" b="0" dirty="0"/>
              <a:t>thin albumen</a:t>
            </a:r>
            <a:r>
              <a:rPr lang="en-US" dirty="0"/>
              <a:t>. The rotation of the developing egg causes the albumen to separate into the inner thin and the </a:t>
            </a:r>
            <a:r>
              <a:rPr lang="en-US" b="0" dirty="0"/>
              <a:t>thick layers</a:t>
            </a:r>
            <a:r>
              <a:rPr lang="en-US" dirty="0"/>
              <a:t>. The outer thin albumen is caused by the addition of more water when in the uterus. The thick albumen contains significant amounts of mucin that binds it together in a jelly like form. As an egg stales, the amount of thick albumen decreases as it changes to the liquid form. The thin form increases in volume and becomes even more fluid.</a:t>
            </a:r>
          </a:p>
          <a:p>
            <a:endParaRPr lang="en-US" dirty="0"/>
          </a:p>
          <a:p>
            <a:r>
              <a:rPr lang="en-US" dirty="0">
                <a:effectLst/>
              </a:rPr>
              <a:t>As the albumen (white) is formed, the yolk rotates, twisting the </a:t>
            </a:r>
            <a:r>
              <a:rPr lang="en-US" dirty="0" err="1">
                <a:effectLst/>
              </a:rPr>
              <a:t>albumenous</a:t>
            </a:r>
            <a:r>
              <a:rPr lang="en-US" dirty="0">
                <a:effectLst/>
              </a:rPr>
              <a:t> fibers to form the </a:t>
            </a:r>
            <a:r>
              <a:rPr lang="en-US" i="1" dirty="0">
                <a:effectLst/>
              </a:rPr>
              <a:t>chalazae</a:t>
            </a:r>
            <a:endParaRPr lang="en-US" dirty="0"/>
          </a:p>
        </p:txBody>
      </p:sp>
      <p:sp>
        <p:nvSpPr>
          <p:cNvPr id="4" name="Slide Number Placeholder 3"/>
          <p:cNvSpPr>
            <a:spLocks noGrp="1"/>
          </p:cNvSpPr>
          <p:nvPr>
            <p:ph type="sldNum" sz="quarter" idx="10"/>
          </p:nvPr>
        </p:nvSpPr>
        <p:spPr/>
        <p:txBody>
          <a:bodyPr/>
          <a:lstStyle/>
          <a:p>
            <a:fld id="{9B8B4441-FB60-4E3F-BD3C-6F6E508D6055}" type="slidenum">
              <a:rPr lang="en-US" smtClean="0"/>
              <a:pPr/>
              <a:t>16</a:t>
            </a:fld>
            <a:endParaRPr lang="en-US" dirty="0"/>
          </a:p>
        </p:txBody>
      </p:sp>
    </p:spTree>
    <p:extLst>
      <p:ext uri="{BB962C8B-B14F-4D97-AF65-F5344CB8AC3E}">
        <p14:creationId xmlns:p14="http://schemas.microsoft.com/office/powerpoint/2010/main" val="15408537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After the magnum,</a:t>
            </a:r>
            <a:r>
              <a:rPr lang="en-US" baseline="0" dirty="0"/>
              <a:t> the yolk and thick albumen moves to the isthmus where the inner and outer shell membranes are added.</a:t>
            </a:r>
          </a:p>
          <a:p>
            <a:endParaRPr lang="en-US" baseline="0" dirty="0"/>
          </a:p>
          <a:p>
            <a:r>
              <a:rPr lang="en-US" dirty="0"/>
              <a:t>There are two shell membranes:</a:t>
            </a:r>
          </a:p>
          <a:p>
            <a:pPr marL="171450" indent="-171450">
              <a:buFont typeface="Arial" panose="020B0604020202020204" pitchFamily="34" charset="0"/>
              <a:buChar char="•"/>
            </a:pPr>
            <a:r>
              <a:rPr lang="en-US" dirty="0"/>
              <a:t>The inner shell membrane – laid down first</a:t>
            </a:r>
          </a:p>
          <a:p>
            <a:pPr marL="171450" indent="-171450">
              <a:buFont typeface="Arial" panose="020B0604020202020204" pitchFamily="34" charset="0"/>
              <a:buChar char="•"/>
            </a:pPr>
            <a:r>
              <a:rPr lang="en-US" dirty="0"/>
              <a:t>The outer shell membrane – laid down last and about three times the thickness of the inner membrane</a:t>
            </a:r>
          </a:p>
          <a:p>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While the egg is still in the oviduct the shell membranes appear as one over the total surface of the egg, so close, they are associated with each other. However, as the egg cools after it has been laid, the membranes separate, usually at the larger end to form the air cell. The air cell in the new laid egg is approximately 1.5 </a:t>
            </a:r>
            <a:r>
              <a:rPr lang="en-US" dirty="0" err="1"/>
              <a:t>centimetres</a:t>
            </a:r>
            <a:r>
              <a:rPr lang="en-US" dirty="0"/>
              <a:t> in diameter and approximately 0.5 </a:t>
            </a:r>
            <a:r>
              <a:rPr lang="en-US" dirty="0" err="1"/>
              <a:t>centimetres</a:t>
            </a:r>
            <a:r>
              <a:rPr lang="en-US" dirty="0"/>
              <a:t> deep.</a:t>
            </a:r>
          </a:p>
          <a:p>
            <a:endParaRPr lang="en-US" dirty="0"/>
          </a:p>
        </p:txBody>
      </p:sp>
      <p:sp>
        <p:nvSpPr>
          <p:cNvPr id="4" name="Slide Number Placeholder 3"/>
          <p:cNvSpPr>
            <a:spLocks noGrp="1"/>
          </p:cNvSpPr>
          <p:nvPr>
            <p:ph type="sldNum" sz="quarter" idx="10"/>
          </p:nvPr>
        </p:nvSpPr>
        <p:spPr/>
        <p:txBody>
          <a:bodyPr/>
          <a:lstStyle/>
          <a:p>
            <a:fld id="{9B8B4441-FB60-4E3F-BD3C-6F6E508D6055}" type="slidenum">
              <a:rPr lang="en-US" smtClean="0"/>
              <a:pPr/>
              <a:t>17</a:t>
            </a:fld>
            <a:endParaRPr lang="en-US" dirty="0"/>
          </a:p>
        </p:txBody>
      </p:sp>
    </p:spTree>
    <p:extLst>
      <p:ext uri="{BB962C8B-B14F-4D97-AF65-F5344CB8AC3E}">
        <p14:creationId xmlns:p14="http://schemas.microsoft.com/office/powerpoint/2010/main" val="71437054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isthmus</a:t>
            </a:r>
            <a:r>
              <a:rPr lang="en-US" baseline="0" dirty="0"/>
              <a:t> is slightly constricted. It is 4 inches long. The developing egg stays here for 75 minutes.</a:t>
            </a:r>
          </a:p>
          <a:p>
            <a:endParaRPr lang="en-US" baseline="0" dirty="0"/>
          </a:p>
          <a:p>
            <a:r>
              <a:rPr lang="en-US" dirty="0"/>
              <a:t>As the egg ages, the interior contents lose water and the air cell increases in size. This change in size is an indicator of egg quality as related to the age of the egg and the holding conditions. The shell membranes consist of a fibrous protein material and act as a barrier to bacteria and fungi penetration into the egg. They also help reduce the rate of evaporation of water from the egg thus slowing the rate of deterioration of the egg. The isthmus also lays down the foundation for the shell by forming the first </a:t>
            </a:r>
            <a:r>
              <a:rPr lang="en-US" b="1" dirty="0"/>
              <a:t>crystals of calcium</a:t>
            </a:r>
            <a:r>
              <a:rPr lang="en-US" dirty="0"/>
              <a:t> carbonate on the outer shell membrane.</a:t>
            </a:r>
          </a:p>
          <a:p>
            <a:endParaRPr lang="en-US" dirty="0"/>
          </a:p>
        </p:txBody>
      </p:sp>
      <p:sp>
        <p:nvSpPr>
          <p:cNvPr id="4" name="Slide Number Placeholder 3"/>
          <p:cNvSpPr>
            <a:spLocks noGrp="1"/>
          </p:cNvSpPr>
          <p:nvPr>
            <p:ph type="sldNum" sz="quarter" idx="10"/>
          </p:nvPr>
        </p:nvSpPr>
        <p:spPr/>
        <p:txBody>
          <a:bodyPr/>
          <a:lstStyle/>
          <a:p>
            <a:fld id="{9B8B4441-FB60-4E3F-BD3C-6F6E508D6055}" type="slidenum">
              <a:rPr lang="en-US" smtClean="0"/>
              <a:pPr/>
              <a:t>18</a:t>
            </a:fld>
            <a:endParaRPr lang="en-US" dirty="0"/>
          </a:p>
        </p:txBody>
      </p:sp>
    </p:spTree>
    <p:extLst>
      <p:ext uri="{BB962C8B-B14F-4D97-AF65-F5344CB8AC3E}">
        <p14:creationId xmlns:p14="http://schemas.microsoft.com/office/powerpoint/2010/main" val="318135719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developing egg then moves to the shell gland, also called the uterus. It is here that the shell is added.</a:t>
            </a:r>
          </a:p>
        </p:txBody>
      </p:sp>
      <p:sp>
        <p:nvSpPr>
          <p:cNvPr id="4" name="Slide Number Placeholder 3"/>
          <p:cNvSpPr>
            <a:spLocks noGrp="1"/>
          </p:cNvSpPr>
          <p:nvPr>
            <p:ph type="sldNum" sz="quarter" idx="10"/>
          </p:nvPr>
        </p:nvSpPr>
        <p:spPr/>
        <p:txBody>
          <a:bodyPr/>
          <a:lstStyle/>
          <a:p>
            <a:fld id="{9B8B4441-FB60-4E3F-BD3C-6F6E508D6055}" type="slidenum">
              <a:rPr lang="en-US" smtClean="0"/>
              <a:pPr/>
              <a:t>19</a:t>
            </a:fld>
            <a:endParaRPr lang="en-US" dirty="0"/>
          </a:p>
        </p:txBody>
      </p:sp>
    </p:spTree>
    <p:extLst>
      <p:ext uri="{BB962C8B-B14F-4D97-AF65-F5344CB8AC3E}">
        <p14:creationId xmlns:p14="http://schemas.microsoft.com/office/powerpoint/2010/main" val="7514520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avian</a:t>
            </a:r>
            <a:r>
              <a:rPr lang="en-US" baseline="0" dirty="0"/>
              <a:t> reproductive method includes the development of an egg in which, when incubate, will result in the growth of a chick.</a:t>
            </a:r>
          </a:p>
          <a:p>
            <a:endParaRPr lang="en-US" baseline="0" dirty="0"/>
          </a:p>
          <a:p>
            <a:r>
              <a:rPr lang="en-US" baseline="0" dirty="0"/>
              <a:t>A hen will lay eggs whether a rooster is present or not. The commercial eggs sold in grocery stores are from barns full of laying hens and no roosters. There is no chance that the commercial eggs will be fertile so no chick would develop if you incubated the eggs.</a:t>
            </a:r>
          </a:p>
          <a:p>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A bird’s reproductive system permits early separation of the hen from her offspring, which permits the hen to fly and reproduce at the same time. The formation of an egg is a very complex activity during which much can go wrong. The quality of the final product, the egg as it is laid, is influenced by both genetic and management factors. A working knowledge of the fowl’s reproductive system and the formation of the egg assists the farmer to maximize egg production and quality.</a:t>
            </a:r>
          </a:p>
          <a:p>
            <a:endParaRPr lang="en-US" dirty="0"/>
          </a:p>
        </p:txBody>
      </p:sp>
      <p:sp>
        <p:nvSpPr>
          <p:cNvPr id="4" name="Slide Number Placeholder 3"/>
          <p:cNvSpPr>
            <a:spLocks noGrp="1"/>
          </p:cNvSpPr>
          <p:nvPr>
            <p:ph type="sldNum" sz="quarter" idx="10"/>
          </p:nvPr>
        </p:nvSpPr>
        <p:spPr/>
        <p:txBody>
          <a:bodyPr/>
          <a:lstStyle/>
          <a:p>
            <a:fld id="{17CE4619-FDD6-4EAB-9CBB-8D297DBFA066}" type="slidenum">
              <a:rPr lang="en-US" smtClean="0"/>
              <a:t>2</a:t>
            </a:fld>
            <a:endParaRPr lang="en-US"/>
          </a:p>
        </p:txBody>
      </p:sp>
    </p:spTree>
    <p:extLst>
      <p:ext uri="{BB962C8B-B14F-4D97-AF65-F5344CB8AC3E}">
        <p14:creationId xmlns:p14="http://schemas.microsoft.com/office/powerpoint/2010/main" val="304614275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shell is made</a:t>
            </a:r>
            <a:r>
              <a:rPr lang="en-US" baseline="0" dirty="0"/>
              <a:t> primarily of calcium carbonate.</a:t>
            </a:r>
          </a:p>
          <a:p>
            <a:r>
              <a:rPr lang="en-US" baseline="0" dirty="0"/>
              <a:t>If the shell is going to be pigmented – brown for example – the pigment is added here.</a:t>
            </a:r>
          </a:p>
          <a:p>
            <a:r>
              <a:rPr lang="en-US" baseline="0" dirty="0"/>
              <a:t>The shell gland is only 4-5 inches long but the developing egg stays here for more than 20 hours.</a:t>
            </a:r>
          </a:p>
          <a:p>
            <a:endParaRPr lang="en-US" baseline="0" dirty="0"/>
          </a:p>
          <a:p>
            <a:r>
              <a:rPr lang="en-US" dirty="0"/>
              <a:t>It is for this reason that the organ is often called the shell gland. Shell formation really begins by the deposition of small clusters of calcium carbonate crystals onto the outer shell membrane while in the isthmus. These are the initiation grains for the subsequent calcium carbonate deposition in the uterus. The number of these grains is genetically controlled and is related to the subsequent shell thickness as the more grains deposited in the isthmus, the thicker will be the final shell.</a:t>
            </a:r>
          </a:p>
          <a:p>
            <a:endParaRPr lang="en-US" dirty="0"/>
          </a:p>
          <a:p>
            <a:r>
              <a:rPr lang="en-US" dirty="0"/>
              <a:t>The shell of an egg is formed in two layers:</a:t>
            </a:r>
          </a:p>
          <a:p>
            <a:pPr marL="171450" indent="-171450">
              <a:buFont typeface="Arial" panose="020B0604020202020204" pitchFamily="34" charset="0"/>
              <a:buChar char="•"/>
            </a:pPr>
            <a:r>
              <a:rPr lang="en-US" dirty="0"/>
              <a:t>Mammillary layer – a sponge like layer composed of soft calcite crystals (CaCO3). This layer is the inner layer.</a:t>
            </a:r>
          </a:p>
          <a:p>
            <a:pPr marL="171450" indent="-171450">
              <a:buFont typeface="Arial" panose="020B0604020202020204" pitchFamily="34" charset="0"/>
              <a:buChar char="•"/>
            </a:pPr>
            <a:r>
              <a:rPr lang="en-US" dirty="0"/>
              <a:t>Palisade layer – formed of columns of hard calcite crystals; the longer the columns the stronger the shell. This layer is the outer layer of the egg.</a:t>
            </a:r>
          </a:p>
          <a:p>
            <a:endParaRPr lang="en-US" dirty="0"/>
          </a:p>
          <a:p>
            <a:r>
              <a:rPr lang="en-US" dirty="0"/>
              <a:t>The calcium for the eggshell comes from the diet, a special bone called medullary bone (found in the cavity of long bones)and the skeleton. The hen uses approximately 2.5 grams of calcium in the formation of one normal egg. She cannot absorb sufficient calcium from her diet each day (approximately 2.0 grams per day) to supply this need and hence, it becomes necessary for her to utilize skeletal calcium to make up the shortfall. This is particularly so at night when most of the shell is being formed but the hen in unlikely to be eating. In addition to the calcite, the shell also contains small quantities of </a:t>
            </a:r>
            <a:r>
              <a:rPr lang="en-US" b="1" dirty="0"/>
              <a:t>sodium</a:t>
            </a:r>
            <a:r>
              <a:rPr lang="en-US" dirty="0"/>
              <a:t>, </a:t>
            </a:r>
            <a:r>
              <a:rPr lang="en-US" b="1" dirty="0"/>
              <a:t>potassium</a:t>
            </a:r>
            <a:r>
              <a:rPr lang="en-US" dirty="0"/>
              <a:t> and </a:t>
            </a:r>
            <a:r>
              <a:rPr lang="en-US" b="1" dirty="0"/>
              <a:t>magnesium</a:t>
            </a:r>
            <a:r>
              <a:rPr lang="en-US" dirty="0"/>
              <a:t>.</a:t>
            </a:r>
          </a:p>
          <a:p>
            <a:endParaRPr lang="en-US" dirty="0"/>
          </a:p>
          <a:p>
            <a:r>
              <a:rPr lang="en-US" dirty="0"/>
              <a:t>The carbonate ions which go with the calcium to form the calcium carbonate of the egg’s shell, come from the blood and the shell gland. If anything should interrupt the supply of carbonate, thin-shelled eggs will result. This occurs in hot weather when hens pant to remove excess heat energy. The increased respiratory rate removes carbon dioxide from the blood thus reducing the carbonate ions available for eggshell formation.</a:t>
            </a:r>
          </a:p>
          <a:p>
            <a:endParaRPr lang="en-US" dirty="0"/>
          </a:p>
          <a:p>
            <a:r>
              <a:rPr lang="en-US" dirty="0"/>
              <a:t>Carbonic anhydrase is the enzyme which catalyzes the conversion of carbon dioxide and water into carbonate ions. Zinc is the co-enzyme of carbonic anhydrase and any conditions resulting in Zn deficiency can lead to problems associated with egg shell formation.</a:t>
            </a:r>
          </a:p>
          <a:p>
            <a:endParaRPr lang="en-US" dirty="0"/>
          </a:p>
          <a:p>
            <a:r>
              <a:rPr lang="en-US" dirty="0"/>
              <a:t>The shell of an egg contains openings or </a:t>
            </a:r>
            <a:r>
              <a:rPr lang="en-US" b="1" dirty="0"/>
              <a:t>pores</a:t>
            </a:r>
            <a:r>
              <a:rPr lang="en-US" dirty="0"/>
              <a:t>. There are approximately 8,000 such pores in the shell of a normal hen’s egg. The function of these pores is to provide for the gaseous exchange during incubation and embryonic development. The developing embryo requires oxygen and gives off carbon dioxide. When the egg is first laid most of the pores are closed. However, as the egg ages more and more pores open up. The cuticle deposited on the outer shell is composed of organic material and water and blocks the pores. During the laying process the cuticle acts as a lubricant, but once laid, the egg’s surface soon dries and the residue, which is mainly protein, closes off most of the pores as a barrier to the invasion of bacteria and fungi.</a:t>
            </a:r>
          </a:p>
        </p:txBody>
      </p:sp>
      <p:sp>
        <p:nvSpPr>
          <p:cNvPr id="4" name="Slide Number Placeholder 3"/>
          <p:cNvSpPr>
            <a:spLocks noGrp="1"/>
          </p:cNvSpPr>
          <p:nvPr>
            <p:ph type="sldNum" sz="quarter" idx="10"/>
          </p:nvPr>
        </p:nvSpPr>
        <p:spPr/>
        <p:txBody>
          <a:bodyPr/>
          <a:lstStyle/>
          <a:p>
            <a:fld id="{9B8B4441-FB60-4E3F-BD3C-6F6E508D6055}" type="slidenum">
              <a:rPr lang="en-US" smtClean="0"/>
              <a:pPr/>
              <a:t>20</a:t>
            </a:fld>
            <a:endParaRPr lang="en-US" dirty="0"/>
          </a:p>
        </p:txBody>
      </p:sp>
    </p:spTree>
    <p:extLst>
      <p:ext uri="{BB962C8B-B14F-4D97-AF65-F5344CB8AC3E}">
        <p14:creationId xmlns:p14="http://schemas.microsoft.com/office/powerpoint/2010/main" val="338767915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next part of the reproductive</a:t>
            </a:r>
            <a:r>
              <a:rPr lang="en-US" baseline="0" dirty="0"/>
              <a:t> tract is the vagina.</a:t>
            </a:r>
            <a:endParaRPr lang="en-US" dirty="0"/>
          </a:p>
        </p:txBody>
      </p:sp>
      <p:sp>
        <p:nvSpPr>
          <p:cNvPr id="4" name="Slide Number Placeholder 3"/>
          <p:cNvSpPr>
            <a:spLocks noGrp="1"/>
          </p:cNvSpPr>
          <p:nvPr>
            <p:ph type="sldNum" sz="quarter" idx="10"/>
          </p:nvPr>
        </p:nvSpPr>
        <p:spPr/>
        <p:txBody>
          <a:bodyPr/>
          <a:lstStyle/>
          <a:p>
            <a:fld id="{9B8B4441-FB60-4E3F-BD3C-6F6E508D6055}" type="slidenum">
              <a:rPr lang="en-US" smtClean="0"/>
              <a:pPr/>
              <a:t>21</a:t>
            </a:fld>
            <a:endParaRPr lang="en-US" dirty="0"/>
          </a:p>
        </p:txBody>
      </p:sp>
    </p:spTree>
    <p:extLst>
      <p:ext uri="{BB962C8B-B14F-4D97-AF65-F5344CB8AC3E}">
        <p14:creationId xmlns:p14="http://schemas.microsoft.com/office/powerpoint/2010/main" val="403801350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vagina is 4-5 inches</a:t>
            </a:r>
            <a:r>
              <a:rPr lang="en-US" baseline="0" dirty="0"/>
              <a:t> long.  The vagina does not take part in putting the egg together. </a:t>
            </a:r>
          </a:p>
          <a:p>
            <a:r>
              <a:rPr lang="en-US" baseline="0" dirty="0"/>
              <a:t>The vagina is made of muscle and helps to push the egg out of the hen’s body. This is referred to as oviposition.</a:t>
            </a:r>
            <a:endParaRPr lang="en-US" dirty="0"/>
          </a:p>
        </p:txBody>
      </p:sp>
      <p:sp>
        <p:nvSpPr>
          <p:cNvPr id="4" name="Slide Number Placeholder 3"/>
          <p:cNvSpPr>
            <a:spLocks noGrp="1"/>
          </p:cNvSpPr>
          <p:nvPr>
            <p:ph type="sldNum" sz="quarter" idx="10"/>
          </p:nvPr>
        </p:nvSpPr>
        <p:spPr/>
        <p:txBody>
          <a:bodyPr/>
          <a:lstStyle/>
          <a:p>
            <a:fld id="{9B8B4441-FB60-4E3F-BD3C-6F6E508D6055}" type="slidenum">
              <a:rPr lang="en-US" smtClean="0"/>
              <a:pPr/>
              <a:t>22</a:t>
            </a:fld>
            <a:endParaRPr lang="en-US" dirty="0"/>
          </a:p>
        </p:txBody>
      </p:sp>
    </p:spTree>
    <p:extLst>
      <p:ext uri="{BB962C8B-B14F-4D97-AF65-F5344CB8AC3E}">
        <p14:creationId xmlns:p14="http://schemas.microsoft.com/office/powerpoint/2010/main" val="143481254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digestive and reproductive systems end up at the same place, the cloaca. There are three chambers in the cloaca, one for the digestive system, one for the reproductive and one for the urinary system.  But, eggs do not come into contact with the fecal material from</a:t>
            </a:r>
            <a:r>
              <a:rPr lang="en-US" baseline="0" dirty="0"/>
              <a:t> the digestive tract.  The oviduct everts and comes to the outside of the body when the egg is laid. As a result, the egg never comes into contact with egg. </a:t>
            </a:r>
          </a:p>
          <a:p>
            <a:endParaRPr lang="en-US" baseline="0" dirty="0"/>
          </a:p>
          <a:p>
            <a:r>
              <a:rPr lang="en-US" baseline="0" dirty="0"/>
              <a:t>The egg that is being formed, goes down the reproductive system small end first but when the oviduct is everted, the egg is laid large end first.</a:t>
            </a:r>
            <a:endParaRPr lang="en-US" dirty="0"/>
          </a:p>
        </p:txBody>
      </p:sp>
      <p:sp>
        <p:nvSpPr>
          <p:cNvPr id="4" name="Slide Number Placeholder 3"/>
          <p:cNvSpPr>
            <a:spLocks noGrp="1"/>
          </p:cNvSpPr>
          <p:nvPr>
            <p:ph type="sldNum" sz="quarter" idx="10"/>
          </p:nvPr>
        </p:nvSpPr>
        <p:spPr/>
        <p:txBody>
          <a:bodyPr/>
          <a:lstStyle/>
          <a:p>
            <a:fld id="{17CE4619-FDD6-4EAB-9CBB-8D297DBFA066}" type="slidenum">
              <a:rPr lang="en-US" smtClean="0"/>
              <a:t>23</a:t>
            </a:fld>
            <a:endParaRPr lang="en-US"/>
          </a:p>
        </p:txBody>
      </p:sp>
    </p:spTree>
    <p:extLst>
      <p:ext uri="{BB962C8B-B14F-4D97-AF65-F5344CB8AC3E}">
        <p14:creationId xmlns:p14="http://schemas.microsoft.com/office/powerpoint/2010/main" val="144664310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vagina also has sperm sacs where it can store spermatozoa from the rooster.</a:t>
            </a:r>
            <a:r>
              <a:rPr lang="en-US" baseline="0" dirty="0"/>
              <a:t> We already learned that there are sperm sacs in the infundibulum as well. These sperm sacs are important in allowing for the storage of sperm received from a mating until they are required to fertilize a released ova.</a:t>
            </a:r>
          </a:p>
          <a:p>
            <a:endParaRPr lang="en-US" baseline="0" dirty="0"/>
          </a:p>
          <a:p>
            <a:r>
              <a:rPr lang="en-US" baseline="0" dirty="0"/>
              <a:t>Sperm can survive in the sperm sacs for several weeks. The likelihood of fertilization, however, decreases with time.</a:t>
            </a:r>
          </a:p>
          <a:p>
            <a:endParaRPr lang="en-US" baseline="0" dirty="0"/>
          </a:p>
          <a:p>
            <a:r>
              <a:rPr lang="en-US" baseline="0" dirty="0"/>
              <a:t>If fertilized eggs are required, twice a week matings are preferred.</a:t>
            </a:r>
            <a:endParaRPr lang="en-US" dirty="0"/>
          </a:p>
        </p:txBody>
      </p:sp>
      <p:sp>
        <p:nvSpPr>
          <p:cNvPr id="4" name="Slide Number Placeholder 3"/>
          <p:cNvSpPr>
            <a:spLocks noGrp="1"/>
          </p:cNvSpPr>
          <p:nvPr>
            <p:ph type="sldNum" sz="quarter" idx="10"/>
          </p:nvPr>
        </p:nvSpPr>
        <p:spPr/>
        <p:txBody>
          <a:bodyPr/>
          <a:lstStyle/>
          <a:p>
            <a:fld id="{9B8B4441-FB60-4E3F-BD3C-6F6E508D6055}" type="slidenum">
              <a:rPr lang="en-US" smtClean="0"/>
              <a:pPr/>
              <a:t>24</a:t>
            </a:fld>
            <a:endParaRPr lang="en-US" dirty="0"/>
          </a:p>
        </p:txBody>
      </p:sp>
    </p:spTree>
    <p:extLst>
      <p:ext uri="{BB962C8B-B14F-4D97-AF65-F5344CB8AC3E}">
        <p14:creationId xmlns:p14="http://schemas.microsoft.com/office/powerpoint/2010/main" val="137031601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If you add up all the time it takes for the egg to be created while going down the reproductive tract, what is the maximum</a:t>
            </a:r>
            <a:r>
              <a:rPr lang="en-US" baseline="0" dirty="0"/>
              <a:t> number of eggs a hen could lay in one day?</a:t>
            </a:r>
            <a:endParaRPr lang="en-US" dirty="0"/>
          </a:p>
        </p:txBody>
      </p:sp>
      <p:sp>
        <p:nvSpPr>
          <p:cNvPr id="4" name="Slide Number Placeholder 3"/>
          <p:cNvSpPr>
            <a:spLocks noGrp="1"/>
          </p:cNvSpPr>
          <p:nvPr>
            <p:ph type="sldNum" sz="quarter" idx="10"/>
          </p:nvPr>
        </p:nvSpPr>
        <p:spPr/>
        <p:txBody>
          <a:bodyPr/>
          <a:lstStyle/>
          <a:p>
            <a:fld id="{17CE4619-FDD6-4EAB-9CBB-8D297DBFA066}" type="slidenum">
              <a:rPr lang="en-US" smtClean="0"/>
              <a:t>25</a:t>
            </a:fld>
            <a:endParaRPr lang="en-US"/>
          </a:p>
        </p:txBody>
      </p:sp>
    </p:spTree>
    <p:extLst>
      <p:ext uri="{BB962C8B-B14F-4D97-AF65-F5344CB8AC3E}">
        <p14:creationId xmlns:p14="http://schemas.microsoft.com/office/powerpoint/2010/main" val="80074819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7CE4619-FDD6-4EAB-9CBB-8D297DBFA066}" type="slidenum">
              <a:rPr lang="en-US" smtClean="0"/>
              <a:t>26</a:t>
            </a:fld>
            <a:endParaRPr lang="en-US"/>
          </a:p>
        </p:txBody>
      </p:sp>
    </p:spTree>
    <p:extLst>
      <p:ext uri="{BB962C8B-B14F-4D97-AF65-F5344CB8AC3E}">
        <p14:creationId xmlns:p14="http://schemas.microsoft.com/office/powerpoint/2010/main" val="31109868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Eggs come in different colors. The color of the egg depends on the breed of the chicken. See the list of breeds with color of the eggshell</a:t>
            </a:r>
            <a:r>
              <a:rPr lang="en-US" baseline="0" dirty="0"/>
              <a:t> indicated.</a:t>
            </a:r>
            <a:endParaRPr lang="en-US" dirty="0"/>
          </a:p>
          <a:p>
            <a:endParaRPr lang="en-US" dirty="0"/>
          </a:p>
          <a:p>
            <a:r>
              <a:rPr lang="en-US" dirty="0"/>
              <a:t>To discuss how the egg is put together in the reproductive tract of chickens, it is important to know</a:t>
            </a:r>
            <a:r>
              <a:rPr lang="en-US" baseline="0" dirty="0"/>
              <a:t> the parts of the egg.</a:t>
            </a:r>
            <a:endParaRPr lang="en-US" dirty="0"/>
          </a:p>
        </p:txBody>
      </p:sp>
      <p:sp>
        <p:nvSpPr>
          <p:cNvPr id="4" name="Slide Number Placeholder 3"/>
          <p:cNvSpPr>
            <a:spLocks noGrp="1"/>
          </p:cNvSpPr>
          <p:nvPr>
            <p:ph type="sldNum" sz="quarter" idx="10"/>
          </p:nvPr>
        </p:nvSpPr>
        <p:spPr/>
        <p:txBody>
          <a:bodyPr/>
          <a:lstStyle/>
          <a:p>
            <a:fld id="{17CE4619-FDD6-4EAB-9CBB-8D297DBFA066}" type="slidenum">
              <a:rPr lang="en-US" smtClean="0"/>
              <a:t>3</a:t>
            </a:fld>
            <a:endParaRPr lang="en-US"/>
          </a:p>
        </p:txBody>
      </p:sp>
    </p:spTree>
    <p:extLst>
      <p:ext uri="{BB962C8B-B14F-4D97-AF65-F5344CB8AC3E}">
        <p14:creationId xmlns:p14="http://schemas.microsoft.com/office/powerpoint/2010/main" val="427880147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Everything that a developing embryo needs must be provided by</a:t>
            </a:r>
            <a:r>
              <a:rPr lang="en-US" baseline="0" dirty="0"/>
              <a:t> the many parts of the egg.</a:t>
            </a:r>
          </a:p>
          <a:p>
            <a:endParaRPr lang="en-US" baseline="0" dirty="0"/>
          </a:p>
          <a:p>
            <a:r>
              <a:rPr lang="en-US" baseline="0" dirty="0"/>
              <a:t>Of course, the outer part of the egg is the shell. The shell has tiny holes in it that allow for the flow of air and moisture from the developing embryo and the outside world.</a:t>
            </a:r>
          </a:p>
          <a:p>
            <a:endParaRPr lang="en-US" baseline="0" dirty="0"/>
          </a:p>
          <a:p>
            <a:r>
              <a:rPr lang="en-US" baseline="0" dirty="0"/>
              <a:t>On the inside of the shell are two membranes – the inner and outer shell membranes. These membranes help to control the entrance of materials through the shell pores. They also help to keep bacteria out.</a:t>
            </a:r>
            <a:endParaRPr lang="en-US" dirty="0"/>
          </a:p>
          <a:p>
            <a:endParaRPr lang="en-US" dirty="0"/>
          </a:p>
        </p:txBody>
      </p:sp>
      <p:sp>
        <p:nvSpPr>
          <p:cNvPr id="4" name="Slide Number Placeholder 3"/>
          <p:cNvSpPr>
            <a:spLocks noGrp="1"/>
          </p:cNvSpPr>
          <p:nvPr>
            <p:ph type="sldNum" sz="quarter" idx="10"/>
          </p:nvPr>
        </p:nvSpPr>
        <p:spPr/>
        <p:txBody>
          <a:bodyPr/>
          <a:lstStyle/>
          <a:p>
            <a:fld id="{17CE4619-FDD6-4EAB-9CBB-8D297DBFA066}" type="slidenum">
              <a:rPr lang="en-US" smtClean="0"/>
              <a:t>4</a:t>
            </a:fld>
            <a:endParaRPr lang="en-US"/>
          </a:p>
        </p:txBody>
      </p:sp>
    </p:spTree>
    <p:extLst>
      <p:ext uri="{BB962C8B-B14F-4D97-AF65-F5344CB8AC3E}">
        <p14:creationId xmlns:p14="http://schemas.microsoft.com/office/powerpoint/2010/main" val="2654788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i="1" dirty="0"/>
              <a:t>Animations:</a:t>
            </a:r>
          </a:p>
          <a:p>
            <a:endParaRPr lang="en-US" dirty="0"/>
          </a:p>
          <a:p>
            <a:pPr marL="171450" indent="-171450">
              <a:buFont typeface="Arial" panose="020B0604020202020204" pitchFamily="34" charset="0"/>
              <a:buChar char="•"/>
            </a:pPr>
            <a:r>
              <a:rPr lang="en-US" dirty="0"/>
              <a:t>The yellow material in the center of the egg is the yolk.</a:t>
            </a:r>
          </a:p>
          <a:p>
            <a:pPr marL="171450" indent="-171450">
              <a:buFont typeface="Arial" panose="020B0604020202020204" pitchFamily="34" charset="0"/>
              <a:buChar char="•"/>
            </a:pPr>
            <a:r>
              <a:rPr lang="en-US" dirty="0"/>
              <a:t>The albumen or egg white comes in two types</a:t>
            </a:r>
            <a:r>
              <a:rPr lang="en-US" baseline="0" dirty="0"/>
              <a:t> – thick </a:t>
            </a:r>
          </a:p>
          <a:p>
            <a:pPr marL="171450" indent="-171450">
              <a:buFont typeface="Arial" panose="020B0604020202020204" pitchFamily="34" charset="0"/>
              <a:buChar char="•"/>
            </a:pPr>
            <a:r>
              <a:rPr lang="en-US" baseline="0" dirty="0"/>
              <a:t>and thin. Fresh eggs have lots of thick albumen and only a little thin albumen. As eggs age, the protein breaks down and the thick albumen changes to thin albumen. So an old egg has a lot of thin albumen and not so much thick.</a:t>
            </a:r>
          </a:p>
          <a:p>
            <a:pPr marL="171450" indent="-171450">
              <a:buFont typeface="Arial" panose="020B0604020202020204" pitchFamily="34" charset="0"/>
              <a:buChar char="•"/>
            </a:pPr>
            <a:r>
              <a:rPr lang="en-US" baseline="0" dirty="0"/>
              <a:t>The chalazae are tightly twisted albumen fibers which hold the yolk in the center of the egg. This is important to prevent the yolk, with the developing embryo, from sticking to the inside of the shell. This could result in the death of the embryo.</a:t>
            </a:r>
            <a:endParaRPr lang="en-US" dirty="0"/>
          </a:p>
        </p:txBody>
      </p:sp>
      <p:sp>
        <p:nvSpPr>
          <p:cNvPr id="4" name="Slide Number Placeholder 3"/>
          <p:cNvSpPr>
            <a:spLocks noGrp="1"/>
          </p:cNvSpPr>
          <p:nvPr>
            <p:ph type="sldNum" sz="quarter" idx="10"/>
          </p:nvPr>
        </p:nvSpPr>
        <p:spPr/>
        <p:txBody>
          <a:bodyPr/>
          <a:lstStyle/>
          <a:p>
            <a:fld id="{17CE4619-FDD6-4EAB-9CBB-8D297DBFA066}" type="slidenum">
              <a:rPr lang="en-US" smtClean="0"/>
              <a:t>5</a:t>
            </a:fld>
            <a:endParaRPr lang="en-US"/>
          </a:p>
        </p:txBody>
      </p:sp>
    </p:spTree>
    <p:extLst>
      <p:ext uri="{BB962C8B-B14F-4D97-AF65-F5344CB8AC3E}">
        <p14:creationId xmlns:p14="http://schemas.microsoft.com/office/powerpoint/2010/main" val="125687798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When a female embryo</a:t>
            </a:r>
            <a:r>
              <a:rPr lang="en-US" baseline="0" dirty="0"/>
              <a:t> develops, the pullet has both a right and left ovary and oviduct. After hatching, however, the right ovary and oviduct regenerate.</a:t>
            </a:r>
          </a:p>
          <a:p>
            <a:r>
              <a:rPr lang="en-US" baseline="0" dirty="0"/>
              <a:t>If the left ovary is removed from a chick before 30 days of age, the remnants of the right ovary will develop into an </a:t>
            </a:r>
            <a:r>
              <a:rPr lang="en-US" baseline="0" dirty="0" err="1"/>
              <a:t>ovitestis</a:t>
            </a:r>
            <a:r>
              <a:rPr lang="en-US" baseline="0" dirty="0"/>
              <a:t>, which may be capable of producing sperm.</a:t>
            </a:r>
          </a:p>
          <a:p>
            <a:endParaRPr lang="en-US" baseline="0" dirty="0"/>
          </a:p>
        </p:txBody>
      </p:sp>
      <p:sp>
        <p:nvSpPr>
          <p:cNvPr id="4" name="Slide Number Placeholder 3"/>
          <p:cNvSpPr>
            <a:spLocks noGrp="1"/>
          </p:cNvSpPr>
          <p:nvPr>
            <p:ph type="sldNum" sz="quarter" idx="10"/>
          </p:nvPr>
        </p:nvSpPr>
        <p:spPr/>
        <p:txBody>
          <a:bodyPr/>
          <a:lstStyle/>
          <a:p>
            <a:fld id="{17CE4619-FDD6-4EAB-9CBB-8D297DBFA066}" type="slidenum">
              <a:rPr lang="en-US" smtClean="0"/>
              <a:t>6</a:t>
            </a:fld>
            <a:endParaRPr lang="en-US"/>
          </a:p>
        </p:txBody>
      </p:sp>
    </p:spTree>
    <p:extLst>
      <p:ext uri="{BB962C8B-B14F-4D97-AF65-F5344CB8AC3E}">
        <p14:creationId xmlns:p14="http://schemas.microsoft.com/office/powerpoint/2010/main" val="188649699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female reproductive</a:t>
            </a:r>
            <a:r>
              <a:rPr lang="en-US" baseline="0" dirty="0"/>
              <a:t> tract is made up of two main parts – the ovary and the oviduct.</a:t>
            </a:r>
          </a:p>
          <a:p>
            <a:endParaRPr lang="en-US" baseline="0" dirty="0"/>
          </a:p>
          <a:p>
            <a:r>
              <a:rPr lang="en-US" baseline="0" dirty="0"/>
              <a:t>Unlike mammals, which have two ovaries, poultry have only one ovary – the left one.</a:t>
            </a:r>
          </a:p>
          <a:p>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latin typeface="+mn-lt"/>
                <a:ea typeface="+mn-ea"/>
                <a:cs typeface="+mn-cs"/>
              </a:rPr>
              <a:t>There is a condition found in a lot of laying hens that is called "cystic persistent right oviduct". </a:t>
            </a:r>
            <a:r>
              <a:rPr lang="en-US" sz="1200" kern="1200" baseline="0" dirty="0">
                <a:solidFill>
                  <a:schemeClr val="tx1"/>
                </a:solidFill>
                <a:latin typeface="+mn-lt"/>
                <a:ea typeface="+mn-ea"/>
                <a:cs typeface="+mn-cs"/>
              </a:rPr>
              <a:t> </a:t>
            </a:r>
            <a:r>
              <a:rPr lang="en-US" dirty="0">
                <a:effectLst/>
              </a:rPr>
              <a:t>Fluid accumulation in the vestigial right oviduct is a common finding in hens. The abdominal cyst is filled with clear fluid and is attached to the right side of the cloacal wall. The cyst may vary in size from barely perceptible to 15–20 cm in diameter. An increased incidence has been seen in flocks after infectious bronchitis virus outbreaks. </a:t>
            </a:r>
            <a:r>
              <a:rPr lang="en-US" dirty="0" err="1">
                <a:effectLst/>
              </a:rPr>
              <a:t>Oviductal</a:t>
            </a:r>
            <a:r>
              <a:rPr lang="en-US" dirty="0">
                <a:effectLst/>
              </a:rPr>
              <a:t> cysts are a necropsy finding that rarely, if ever, affect flock performance</a:t>
            </a:r>
            <a:endParaRPr lang="en-US" sz="1200" kern="120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latin typeface="+mn-lt"/>
                <a:ea typeface="+mn-ea"/>
                <a:cs typeface="+mn-cs"/>
              </a:rPr>
              <a:t>It is rare, but possible, to find</a:t>
            </a:r>
            <a:r>
              <a:rPr lang="en-US" sz="1200" kern="1200" baseline="0" dirty="0">
                <a:solidFill>
                  <a:schemeClr val="tx1"/>
                </a:solidFill>
                <a:latin typeface="+mn-lt"/>
                <a:ea typeface="+mn-ea"/>
                <a:cs typeface="+mn-cs"/>
              </a:rPr>
              <a:t> hens with</a:t>
            </a:r>
            <a:r>
              <a:rPr lang="en-US" sz="1200" kern="1200" dirty="0">
                <a:solidFill>
                  <a:schemeClr val="tx1"/>
                </a:solidFill>
                <a:latin typeface="+mn-lt"/>
                <a:ea typeface="+mn-ea"/>
                <a:cs typeface="+mn-cs"/>
              </a:rPr>
              <a:t> 2 functional oviducts.</a:t>
            </a:r>
          </a:p>
          <a:p>
            <a:endParaRPr lang="en-US" dirty="0"/>
          </a:p>
        </p:txBody>
      </p:sp>
      <p:sp>
        <p:nvSpPr>
          <p:cNvPr id="4" name="Slide Number Placeholder 3"/>
          <p:cNvSpPr>
            <a:spLocks noGrp="1"/>
          </p:cNvSpPr>
          <p:nvPr>
            <p:ph type="sldNum" sz="quarter" idx="10"/>
          </p:nvPr>
        </p:nvSpPr>
        <p:spPr/>
        <p:txBody>
          <a:bodyPr/>
          <a:lstStyle/>
          <a:p>
            <a:fld id="{9B8B4441-FB60-4E3F-BD3C-6F6E508D6055}" type="slidenum">
              <a:rPr lang="en-US" smtClean="0"/>
              <a:pPr/>
              <a:t>7</a:t>
            </a:fld>
            <a:endParaRPr lang="en-US" dirty="0"/>
          </a:p>
        </p:txBody>
      </p:sp>
    </p:spTree>
    <p:extLst>
      <p:ext uri="{BB962C8B-B14F-4D97-AF65-F5344CB8AC3E}">
        <p14:creationId xmlns:p14="http://schemas.microsoft.com/office/powerpoint/2010/main" val="158029321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The ovary has over 3,000 microscopic yolk follicles. Each one of these follicles contains the genetic material that the female will contribute to the offspring.</a:t>
            </a:r>
          </a:p>
          <a:p>
            <a:r>
              <a:rPr lang="en-US" baseline="0" dirty="0"/>
              <a:t>The yolks begin to develop after the pullets reach sexual maturity and are photo-stimulated to lay eggs. </a:t>
            </a:r>
          </a:p>
          <a:p>
            <a:endParaRPr lang="en-US" baseline="0" dirty="0"/>
          </a:p>
          <a:p>
            <a:r>
              <a:rPr lang="en-US" baseline="0" dirty="0"/>
              <a:t>Chickens, like all birds, are sensitive to the number of hours of light in the day. They come into production with increasing day length and go out of production with decreasing day length. </a:t>
            </a:r>
            <a:r>
              <a:rPr lang="en-US" baseline="0" dirty="0" err="1"/>
              <a:t>Photostimulation</a:t>
            </a:r>
            <a:r>
              <a:rPr lang="en-US" baseline="0" dirty="0"/>
              <a:t> refers to increasing the number of hours of light per day to stimulate the pullets to come into production.</a:t>
            </a:r>
          </a:p>
          <a:p>
            <a:endParaRPr lang="en-US" baseline="0" dirty="0"/>
          </a:p>
          <a:p>
            <a:r>
              <a:rPr lang="en-US" baseline="0" dirty="0"/>
              <a:t>Where does the yolk material come from? – the liver.</a:t>
            </a:r>
          </a:p>
        </p:txBody>
      </p:sp>
      <p:sp>
        <p:nvSpPr>
          <p:cNvPr id="4" name="Slide Number Placeholder 3"/>
          <p:cNvSpPr>
            <a:spLocks noGrp="1"/>
          </p:cNvSpPr>
          <p:nvPr>
            <p:ph type="sldNum" sz="quarter" idx="10"/>
          </p:nvPr>
        </p:nvSpPr>
        <p:spPr/>
        <p:txBody>
          <a:bodyPr/>
          <a:lstStyle/>
          <a:p>
            <a:fld id="{9B8B4441-FB60-4E3F-BD3C-6F6E508D6055}" type="slidenum">
              <a:rPr lang="en-US" smtClean="0"/>
              <a:pPr/>
              <a:t>8</a:t>
            </a:fld>
            <a:endParaRPr lang="en-US" dirty="0"/>
          </a:p>
        </p:txBody>
      </p:sp>
    </p:spTree>
    <p:extLst>
      <p:ext uri="{BB962C8B-B14F-4D97-AF65-F5344CB8AC3E}">
        <p14:creationId xmlns:p14="http://schemas.microsoft.com/office/powerpoint/2010/main" val="264557625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i="1" baseline="0" dirty="0"/>
              <a:t>Animations</a:t>
            </a:r>
          </a:p>
          <a:p>
            <a:pPr marL="171450" indent="-171450">
              <a:buFont typeface="Arial" panose="020B0604020202020204" pitchFamily="34" charset="0"/>
              <a:buChar char="•"/>
            </a:pPr>
            <a:r>
              <a:rPr lang="en-US" baseline="0" dirty="0"/>
              <a:t>The yolk material in each follicle is surrounded by a membrane that will eventually join with the membrane produced by the oviduct to form the vitelline membrane.</a:t>
            </a:r>
          </a:p>
          <a:p>
            <a:pPr marL="0" indent="0">
              <a:buFont typeface="Arial" panose="020B0604020202020204" pitchFamily="34" charset="0"/>
              <a:buNone/>
            </a:pPr>
            <a:endParaRPr lang="en-US" dirty="0">
              <a:effectLst/>
            </a:endParaRPr>
          </a:p>
          <a:p>
            <a:pPr marL="0" indent="0">
              <a:buFont typeface="Arial" panose="020B0604020202020204" pitchFamily="34" charset="0"/>
              <a:buNone/>
            </a:pPr>
            <a:r>
              <a:rPr lang="en-US" dirty="0">
                <a:effectLst/>
              </a:rPr>
              <a:t>The vitelline membrane is the transparent casing that encloses the yolk of the hen’s egg and separates it from the albumen. It consists of two major layers, the inner layer, which is laid down in the ovary, and the outer layer, which is secreted in the oviduct.</a:t>
            </a:r>
            <a:endParaRPr lang="en-US" baseline="0" dirty="0"/>
          </a:p>
          <a:p>
            <a:pPr marL="0" indent="0">
              <a:buFont typeface="Arial" panose="020B0604020202020204" pitchFamily="34" charset="0"/>
              <a:buNone/>
            </a:pPr>
            <a:endParaRPr lang="en-US" baseline="0" dirty="0"/>
          </a:p>
          <a:p>
            <a:pPr marL="171450" indent="-171450">
              <a:buFont typeface="Arial" panose="020B0604020202020204" pitchFamily="34" charset="0"/>
              <a:buChar char="•"/>
            </a:pPr>
            <a:r>
              <a:rPr lang="en-US" baseline="0" dirty="0"/>
              <a:t>Ovulation is the release of the mature yolk from the ovary into the oviduct. The largest yolk will be released first.</a:t>
            </a:r>
          </a:p>
          <a:p>
            <a:pPr marL="171450" indent="-171450">
              <a:buFont typeface="Arial" panose="020B0604020202020204" pitchFamily="34" charset="0"/>
              <a:buChar char="•"/>
            </a:pPr>
            <a:r>
              <a:rPr lang="en-US" baseline="0" dirty="0"/>
              <a:t>The yolks are released from the follicle along the stigma or suture line during ovulation.</a:t>
            </a:r>
          </a:p>
        </p:txBody>
      </p:sp>
      <p:sp>
        <p:nvSpPr>
          <p:cNvPr id="4" name="Slide Number Placeholder 3"/>
          <p:cNvSpPr>
            <a:spLocks noGrp="1"/>
          </p:cNvSpPr>
          <p:nvPr>
            <p:ph type="sldNum" sz="quarter" idx="10"/>
          </p:nvPr>
        </p:nvSpPr>
        <p:spPr/>
        <p:txBody>
          <a:bodyPr/>
          <a:lstStyle/>
          <a:p>
            <a:fld id="{9B8B4441-FB60-4E3F-BD3C-6F6E508D6055}" type="slidenum">
              <a:rPr lang="en-US" smtClean="0"/>
              <a:pPr/>
              <a:t>9</a:t>
            </a:fld>
            <a:endParaRPr lang="en-US" dirty="0"/>
          </a:p>
        </p:txBody>
      </p:sp>
    </p:spTree>
    <p:extLst>
      <p:ext uri="{BB962C8B-B14F-4D97-AF65-F5344CB8AC3E}">
        <p14:creationId xmlns:p14="http://schemas.microsoft.com/office/powerpoint/2010/main" val="361794435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2/8/2021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06571822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2/8/2021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37320295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2/8/2021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extLst>
      <p:ext uri="{BB962C8B-B14F-4D97-AF65-F5344CB8AC3E}">
        <p14:creationId xmlns:p14="http://schemas.microsoft.com/office/powerpoint/2010/main" val="180109641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2/8/2021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11092553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2/8/2021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22448960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2/8/2021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3021600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2/8/2021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3360995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2/8/2021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20445102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2/8/2021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4495340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2/8/2021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39418545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B61BEF0D-F0BB-DE4B-95CE-6DB70DBA9567}" type="datetimeFigureOut">
              <a:rPr lang="en-US" smtClean="0"/>
              <a:pPr/>
              <a:t>2/8/2021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81782645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smtClean="0"/>
              <a:pPr/>
              <a:t>2/8/2021</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2385293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smtClean="0"/>
              <a:pPr/>
              <a:t>2/8/2021</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03667218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smtClean="0"/>
              <a:pPr/>
              <a:t>2/8/2021</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3796158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smtClean="0"/>
              <a:pPr/>
              <a:t>2/8/2021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9492995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smtClean="0"/>
              <a:pPr/>
              <a:t>2/8/2021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93193431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smtClean="0"/>
              <a:pPr/>
              <a:t>2/8/2021</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849690151"/>
      </p:ext>
    </p:extLst>
  </p:cSld>
  <p:clrMap bg1="lt1" tx1="dk1" bg2="lt2" tx2="dk2" accent1="accent1" accent2="accent2" accent3="accent3" accent4="accent4" accent5="accent5" accent6="accent6" hlink="hlink" folHlink="folHlink"/>
  <p:sldLayoutIdLst>
    <p:sldLayoutId id="2147483670" r:id="rId1"/>
    <p:sldLayoutId id="2147483671" r:id="rId2"/>
    <p:sldLayoutId id="2147483672" r:id="rId3"/>
    <p:sldLayoutId id="2147483673" r:id="rId4"/>
    <p:sldLayoutId id="2147483674" r:id="rId5"/>
    <p:sldLayoutId id="2147483675" r:id="rId6"/>
    <p:sldLayoutId id="2147483676" r:id="rId7"/>
    <p:sldLayoutId id="2147483677" r:id="rId8"/>
    <p:sldLayoutId id="2147483678" r:id="rId9"/>
    <p:sldLayoutId id="2147483679" r:id="rId10"/>
    <p:sldLayoutId id="2147483680" r:id="rId11"/>
    <p:sldLayoutId id="2147483681" r:id="rId12"/>
    <p:sldLayoutId id="2147483682" r:id="rId13"/>
    <p:sldLayoutId id="2147483683" r:id="rId14"/>
    <p:sldLayoutId id="2147483684" r:id="rId15"/>
    <p:sldLayoutId id="2147483685"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11.png"/><Relationship Id="rId4"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7.xml"/><Relationship Id="rId1" Type="http://schemas.openxmlformats.org/officeDocument/2006/relationships/tags" Target="../tags/tag4.xml"/><Relationship Id="rId4" Type="http://schemas.openxmlformats.org/officeDocument/2006/relationships/image" Target="../media/image12.jpe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video" Target="../media/media2.mp4"/><Relationship Id="rId1" Type="http://schemas.microsoft.com/office/2007/relationships/media" Target="../media/media2.mp4"/><Relationship Id="rId5" Type="http://schemas.openxmlformats.org/officeDocument/2006/relationships/image" Target="../media/image13.png"/><Relationship Id="rId4"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14.jpeg"/></Relationships>
</file>

<file path=ppt/slides/_rels/slide1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14.jpeg"/></Relationships>
</file>

<file path=ppt/slides/_rels/slide1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14.jpeg"/></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2.xml"/><Relationship Id="rId1" Type="http://schemas.openxmlformats.org/officeDocument/2006/relationships/tags" Target="../tags/tag5.xml"/><Relationship Id="rId4" Type="http://schemas.openxmlformats.org/officeDocument/2006/relationships/image" Target="../media/image9.jpeg"/></Relationships>
</file>

<file path=ppt/slides/_rels/slide23.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7.jpg"/></Relationships>
</file>

<file path=ppt/slides/_rels/slide6.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tags" Target="../tags/tag1.xml"/><Relationship Id="rId4" Type="http://schemas.openxmlformats.org/officeDocument/2006/relationships/image" Target="../media/image9.jpe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7.xml"/><Relationship Id="rId1" Type="http://schemas.openxmlformats.org/officeDocument/2006/relationships/tags" Target="../tags/tag2.xml"/><Relationship Id="rId4" Type="http://schemas.openxmlformats.org/officeDocument/2006/relationships/image" Target="../media/image10.jpe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7.xml"/><Relationship Id="rId1" Type="http://schemas.openxmlformats.org/officeDocument/2006/relationships/tags" Target="../tags/tag3.xml"/><Relationship Id="rId4" Type="http://schemas.openxmlformats.org/officeDocument/2006/relationships/image" Target="../media/image10.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181517" y="1051657"/>
            <a:ext cx="8748545" cy="2971801"/>
          </a:xfrm>
        </p:spPr>
        <p:txBody>
          <a:bodyPr>
            <a:normAutofit/>
          </a:bodyPr>
          <a:lstStyle/>
          <a:p>
            <a:pPr algn="l"/>
            <a:r>
              <a:rPr lang="en-US" sz="6000" b="1" dirty="0"/>
              <a:t>FEMALE CHICKEN REPRODUCTIVE SYSTEM</a:t>
            </a:r>
          </a:p>
        </p:txBody>
      </p:sp>
      <p:pic>
        <p:nvPicPr>
          <p:cNvPr id="9" name="Picture 8">
            <a:extLst>
              <a:ext uri="{FF2B5EF4-FFF2-40B4-BE49-F238E27FC236}">
                <a16:creationId xmlns:a16="http://schemas.microsoft.com/office/drawing/2014/main" id="{66983726-81D9-42FA-8842-6EC03FC11107}"/>
              </a:ext>
            </a:extLst>
          </p:cNvPr>
          <p:cNvPicPr>
            <a:picLocks noChangeAspect="1"/>
          </p:cNvPicPr>
          <p:nvPr/>
        </p:nvPicPr>
        <p:blipFill>
          <a:blip r:embed="rId3"/>
          <a:stretch>
            <a:fillRect/>
          </a:stretch>
        </p:blipFill>
        <p:spPr>
          <a:xfrm>
            <a:off x="9671411" y="5948511"/>
            <a:ext cx="2334036" cy="687315"/>
          </a:xfrm>
          <a:prstGeom prst="rect">
            <a:avLst/>
          </a:prstGeom>
        </p:spPr>
      </p:pic>
    </p:spTree>
    <p:extLst>
      <p:ext uri="{BB962C8B-B14F-4D97-AF65-F5344CB8AC3E}">
        <p14:creationId xmlns:p14="http://schemas.microsoft.com/office/powerpoint/2010/main" val="94533445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vulation">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rotWithShape="1">
          <a:blip r:embed="rId5"/>
          <a:srcRect l="12594" r="12686"/>
          <a:stretch>
            <a:fillRect/>
          </a:stretch>
        </p:blipFill>
        <p:spPr>
          <a:xfrm>
            <a:off x="2209801" y="838200"/>
            <a:ext cx="6781801" cy="5105400"/>
          </a:xfrm>
          <a:prstGeom prst="rect">
            <a:avLst/>
          </a:prstGeom>
        </p:spPr>
      </p:pic>
    </p:spTree>
    <p:extLst>
      <p:ext uri="{BB962C8B-B14F-4D97-AF65-F5344CB8AC3E}">
        <p14:creationId xmlns:p14="http://schemas.microsoft.com/office/powerpoint/2010/main" val="2639710551"/>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p:cMediaNode vol="80000" mute="1">
                <p:cTn id="7" fill="hold" display="0">
                  <p:stCondLst>
                    <p:cond delay="indefinite"/>
                  </p:stCondLst>
                </p:cTn>
                <p:tgtEl>
                  <p:spTgt spid="2"/>
                </p:tgtEl>
              </p:cMediaNode>
            </p:vide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labeled_female_reproductive_tract"/>
          <p:cNvPicPr>
            <a:picLocks noGrp="1" noChangeAspect="1" noChangeArrowheads="1"/>
          </p:cNvPicPr>
          <p:nvPr>
            <p:ph idx="1"/>
          </p:nvPr>
        </p:nvPicPr>
        <p:blipFill>
          <a:blip r:embed="rId3" cstate="print"/>
          <a:srcRect/>
          <a:stretch>
            <a:fillRect/>
          </a:stretch>
        </p:blipFill>
        <p:spPr bwMode="auto">
          <a:xfrm>
            <a:off x="769621" y="1219200"/>
            <a:ext cx="3930861" cy="3733800"/>
          </a:xfrm>
          <a:prstGeom prst="rect">
            <a:avLst/>
          </a:prstGeom>
          <a:noFill/>
          <a:ln w="9525" algn="in">
            <a:noFill/>
            <a:miter lim="800000"/>
            <a:headEnd/>
            <a:tailEnd/>
          </a:ln>
          <a:effectLst/>
        </p:spPr>
      </p:pic>
      <p:sp>
        <p:nvSpPr>
          <p:cNvPr id="8" name="Right Brace 7"/>
          <p:cNvSpPr/>
          <p:nvPr/>
        </p:nvSpPr>
        <p:spPr>
          <a:xfrm rot="16200000">
            <a:off x="2827020" y="-533400"/>
            <a:ext cx="609600" cy="3048000"/>
          </a:xfrm>
          <a:prstGeom prst="rightBrace">
            <a:avLst/>
          </a:prstGeom>
          <a:ln w="28575">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9" name="TextBox 8"/>
          <p:cNvSpPr txBox="1"/>
          <p:nvPr/>
        </p:nvSpPr>
        <p:spPr>
          <a:xfrm>
            <a:off x="2560320" y="457200"/>
            <a:ext cx="1143000" cy="261610"/>
          </a:xfrm>
          <a:prstGeom prst="rect">
            <a:avLst/>
          </a:prstGeom>
          <a:noFill/>
        </p:spPr>
        <p:txBody>
          <a:bodyPr wrap="square" rtlCol="0">
            <a:spAutoFit/>
          </a:bodyPr>
          <a:lstStyle/>
          <a:p>
            <a:pPr algn="ctr"/>
            <a:r>
              <a:rPr lang="en-US" sz="1100" b="1" dirty="0">
                <a:solidFill>
                  <a:schemeClr val="bg1"/>
                </a:solidFill>
                <a:latin typeface="Arial" pitchFamily="34" charset="0"/>
                <a:cs typeface="Arial" pitchFamily="34" charset="0"/>
              </a:rPr>
              <a:t>Oviduct</a:t>
            </a:r>
          </a:p>
        </p:txBody>
      </p:sp>
      <p:sp>
        <p:nvSpPr>
          <p:cNvPr id="10" name="Content Placeholder 7"/>
          <p:cNvSpPr txBox="1">
            <a:spLocks/>
          </p:cNvSpPr>
          <p:nvPr/>
        </p:nvSpPr>
        <p:spPr>
          <a:xfrm>
            <a:off x="5006340" y="685799"/>
            <a:ext cx="6542532" cy="4876801"/>
          </a:xfrm>
          <a:prstGeom prst="rect">
            <a:avLst/>
          </a:prstGeom>
        </p:spPr>
        <p:txBody>
          <a:bodyPr>
            <a:normAutofit/>
          </a:bodyPr>
          <a:lstStyle>
            <a:lvl1pPr marL="342900" indent="-342900" algn="l" defTabSz="914400" rtl="0" eaLnBrk="1" latinLnBrk="0" hangingPunct="1">
              <a:spcBef>
                <a:spcPct val="20000"/>
              </a:spcBef>
              <a:buFont typeface="Arial" pitchFamily="34" charset="0"/>
              <a:buChar char="•"/>
              <a:defRPr sz="3200" kern="1200">
                <a:solidFill>
                  <a:schemeClr val="bg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bg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bg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bg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bg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b="1" dirty="0">
                <a:solidFill>
                  <a:schemeClr val="tx1"/>
                </a:solidFill>
                <a:latin typeface="Arial" pitchFamily="34" charset="0"/>
                <a:cs typeface="Arial" pitchFamily="34" charset="0"/>
              </a:rPr>
              <a:t>Oviduct is 25-27 inches and made up of five parts:</a:t>
            </a:r>
          </a:p>
          <a:p>
            <a:r>
              <a:rPr lang="en-US" b="1" dirty="0">
                <a:solidFill>
                  <a:schemeClr val="tx1"/>
                </a:solidFill>
                <a:latin typeface="Arial" pitchFamily="34" charset="0"/>
                <a:cs typeface="Arial" pitchFamily="34" charset="0"/>
              </a:rPr>
              <a:t>Infundibulum</a:t>
            </a:r>
          </a:p>
          <a:p>
            <a:r>
              <a:rPr lang="en-US" b="1" dirty="0">
                <a:solidFill>
                  <a:schemeClr val="tx1"/>
                </a:solidFill>
                <a:latin typeface="Arial" pitchFamily="34" charset="0"/>
                <a:cs typeface="Arial" pitchFamily="34" charset="0"/>
              </a:rPr>
              <a:t>Magnum</a:t>
            </a:r>
          </a:p>
          <a:p>
            <a:r>
              <a:rPr lang="en-US" b="1" dirty="0">
                <a:solidFill>
                  <a:schemeClr val="tx1"/>
                </a:solidFill>
                <a:latin typeface="Arial" pitchFamily="34" charset="0"/>
                <a:cs typeface="Arial" pitchFamily="34" charset="0"/>
              </a:rPr>
              <a:t>Isthmus</a:t>
            </a:r>
          </a:p>
          <a:p>
            <a:r>
              <a:rPr lang="en-US" b="1" dirty="0">
                <a:solidFill>
                  <a:schemeClr val="tx1"/>
                </a:solidFill>
                <a:latin typeface="Arial" pitchFamily="34" charset="0"/>
                <a:cs typeface="Arial" pitchFamily="34" charset="0"/>
              </a:rPr>
              <a:t>Shell gland</a:t>
            </a:r>
          </a:p>
          <a:p>
            <a:r>
              <a:rPr lang="en-US" b="1" dirty="0">
                <a:solidFill>
                  <a:schemeClr val="tx1"/>
                </a:solidFill>
                <a:latin typeface="Arial" pitchFamily="34" charset="0"/>
                <a:cs typeface="Arial" pitchFamily="34" charset="0"/>
              </a:rPr>
              <a:t>Vagina</a:t>
            </a:r>
          </a:p>
        </p:txBody>
      </p:sp>
    </p:spTree>
    <p:extLst>
      <p:ext uri="{BB962C8B-B14F-4D97-AF65-F5344CB8AC3E}">
        <p14:creationId xmlns:p14="http://schemas.microsoft.com/office/powerpoint/2010/main" val="262706364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540000" y="316987"/>
            <a:ext cx="6553200" cy="6241142"/>
          </a:xfrm>
          <a:prstGeom prst="rect">
            <a:avLst/>
          </a:prstGeom>
        </p:spPr>
      </p:pic>
      <p:grpSp>
        <p:nvGrpSpPr>
          <p:cNvPr id="9" name="Group 8"/>
          <p:cNvGrpSpPr/>
          <p:nvPr/>
        </p:nvGrpSpPr>
        <p:grpSpPr>
          <a:xfrm>
            <a:off x="3886201" y="664029"/>
            <a:ext cx="2814451" cy="415498"/>
            <a:chOff x="5087918" y="179735"/>
            <a:chExt cx="3752601" cy="553996"/>
          </a:xfrm>
        </p:grpSpPr>
        <p:sp>
          <p:nvSpPr>
            <p:cNvPr id="6" name="TextBox 5"/>
            <p:cNvSpPr txBox="1"/>
            <p:nvPr/>
          </p:nvSpPr>
          <p:spPr>
            <a:xfrm>
              <a:off x="5812313" y="179735"/>
              <a:ext cx="3028206" cy="553996"/>
            </a:xfrm>
            <a:prstGeom prst="rect">
              <a:avLst/>
            </a:prstGeom>
            <a:noFill/>
          </p:spPr>
          <p:txBody>
            <a:bodyPr wrap="square" rtlCol="0">
              <a:spAutoFit/>
            </a:bodyPr>
            <a:lstStyle/>
            <a:p>
              <a:pPr algn="ctr"/>
              <a:r>
                <a:rPr lang="en-US" sz="2100" b="1" dirty="0">
                  <a:latin typeface="Arial" panose="020B0604020202020204" pitchFamily="34" charset="0"/>
                  <a:cs typeface="Arial" panose="020B0604020202020204" pitchFamily="34" charset="0"/>
                </a:rPr>
                <a:t>INFUNDIBULUM</a:t>
              </a:r>
            </a:p>
          </p:txBody>
        </p:sp>
        <p:cxnSp>
          <p:nvCxnSpPr>
            <p:cNvPr id="8" name="Straight Arrow Connector 7"/>
            <p:cNvCxnSpPr>
              <a:stCxn id="6" idx="1"/>
            </p:cNvCxnSpPr>
            <p:nvPr/>
          </p:nvCxnSpPr>
          <p:spPr>
            <a:xfrm flipH="1" flipV="1">
              <a:off x="5087918" y="456541"/>
              <a:ext cx="724395" cy="191"/>
            </a:xfrm>
            <a:prstGeom prst="straightConnector1">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spTree>
    <p:custDataLst>
      <p:tags r:id="rId1"/>
    </p:custDataLst>
    <p:extLst>
      <p:ext uri="{BB962C8B-B14F-4D97-AF65-F5344CB8AC3E}">
        <p14:creationId xmlns:p14="http://schemas.microsoft.com/office/powerpoint/2010/main" val="40034390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nfundibulum">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rotWithShape="1">
          <a:blip r:embed="rId5"/>
          <a:srcRect l="17372" r="12586"/>
          <a:stretch>
            <a:fillRect/>
          </a:stretch>
        </p:blipFill>
        <p:spPr>
          <a:xfrm>
            <a:off x="1981200" y="1066800"/>
            <a:ext cx="6172200" cy="4953000"/>
          </a:xfrm>
          <a:prstGeom prst="rect">
            <a:avLst/>
          </a:prstGeom>
        </p:spPr>
      </p:pic>
    </p:spTree>
    <p:extLst>
      <p:ext uri="{BB962C8B-B14F-4D97-AF65-F5344CB8AC3E}">
        <p14:creationId xmlns:p14="http://schemas.microsoft.com/office/powerpoint/2010/main" val="2590743735"/>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vol="80000" mute="1">
                <p:cTn id="7" fill="hold" display="0">
                  <p:stCondLst>
                    <p:cond delay="indefinite"/>
                  </p:stCondLst>
                </p:cTn>
                <p:tgtEl>
                  <p:spTgt spid="4"/>
                </p:tgtEl>
              </p:cMediaNode>
            </p:vide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labeled_female_reproductive_tract"/>
          <p:cNvPicPr>
            <a:picLocks noGrp="1" noChangeAspect="1" noChangeArrowheads="1"/>
          </p:cNvPicPr>
          <p:nvPr>
            <p:ph idx="1"/>
          </p:nvPr>
        </p:nvPicPr>
        <p:blipFill>
          <a:blip r:embed="rId3" cstate="print"/>
          <a:srcRect/>
          <a:stretch>
            <a:fillRect/>
          </a:stretch>
        </p:blipFill>
        <p:spPr bwMode="auto">
          <a:xfrm>
            <a:off x="371857" y="295656"/>
            <a:ext cx="5729429" cy="5442203"/>
          </a:xfrm>
          <a:prstGeom prst="rect">
            <a:avLst/>
          </a:prstGeom>
          <a:noFill/>
          <a:ln w="9525" algn="in">
            <a:noFill/>
            <a:miter lim="800000"/>
            <a:headEnd/>
            <a:tailEnd/>
          </a:ln>
          <a:effectLst/>
        </p:spPr>
      </p:pic>
      <p:sp>
        <p:nvSpPr>
          <p:cNvPr id="10" name="Content Placeholder 7"/>
          <p:cNvSpPr txBox="1">
            <a:spLocks/>
          </p:cNvSpPr>
          <p:nvPr/>
        </p:nvSpPr>
        <p:spPr>
          <a:xfrm>
            <a:off x="6370320" y="1187957"/>
            <a:ext cx="5480304" cy="3657599"/>
          </a:xfrm>
          <a:prstGeom prst="rect">
            <a:avLst/>
          </a:prstGeom>
        </p:spPr>
        <p:txBody>
          <a:bodyPr>
            <a:normAutofit/>
          </a:bodyPr>
          <a:lstStyle>
            <a:lvl1pPr marL="342900" indent="-342900" algn="l" defTabSz="914400" rtl="0" eaLnBrk="1" latinLnBrk="0" hangingPunct="1">
              <a:spcBef>
                <a:spcPct val="20000"/>
              </a:spcBef>
              <a:buFont typeface="Arial" pitchFamily="34" charset="0"/>
              <a:buChar char="•"/>
              <a:defRPr sz="3200" kern="1200">
                <a:solidFill>
                  <a:schemeClr val="bg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bg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bg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bg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bg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b="1" dirty="0">
                <a:solidFill>
                  <a:schemeClr val="tx1"/>
                </a:solidFill>
                <a:latin typeface="Arial" pitchFamily="34" charset="0"/>
                <a:cs typeface="Arial" pitchFamily="34" charset="0"/>
              </a:rPr>
              <a:t>INFUNDIBULUM</a:t>
            </a:r>
          </a:p>
          <a:p>
            <a:r>
              <a:rPr lang="en-US" b="1" dirty="0">
                <a:solidFill>
                  <a:schemeClr val="tx1"/>
                </a:solidFill>
                <a:latin typeface="Arial" pitchFamily="34" charset="0"/>
                <a:cs typeface="Arial" pitchFamily="34" charset="0"/>
              </a:rPr>
              <a:t>If fertilization happens it takes place here</a:t>
            </a:r>
          </a:p>
          <a:p>
            <a:r>
              <a:rPr lang="en-US" b="1" dirty="0">
                <a:solidFill>
                  <a:schemeClr val="tx1"/>
                </a:solidFill>
                <a:latin typeface="Arial" pitchFamily="34" charset="0"/>
                <a:cs typeface="Arial" pitchFamily="34" charset="0"/>
              </a:rPr>
              <a:t>Stays for 15-18 minutes</a:t>
            </a:r>
          </a:p>
          <a:p>
            <a:r>
              <a:rPr lang="en-US" b="1" dirty="0">
                <a:solidFill>
                  <a:schemeClr val="tx1"/>
                </a:solidFill>
                <a:latin typeface="Arial" pitchFamily="34" charset="0"/>
                <a:cs typeface="Arial" pitchFamily="34" charset="0"/>
              </a:rPr>
              <a:t>3-4 inches long</a:t>
            </a:r>
          </a:p>
          <a:p>
            <a:pPr marL="0" indent="0">
              <a:buNone/>
            </a:pPr>
            <a:endParaRPr lang="en-US" b="1" u="sng" dirty="0">
              <a:solidFill>
                <a:schemeClr val="tx1"/>
              </a:solidFill>
              <a:latin typeface="Arial" pitchFamily="34" charset="0"/>
              <a:cs typeface="Arial" pitchFamily="34" charset="0"/>
            </a:endParaRPr>
          </a:p>
        </p:txBody>
      </p:sp>
      <p:sp>
        <p:nvSpPr>
          <p:cNvPr id="5" name="Text Box 7"/>
          <p:cNvSpPr txBox="1">
            <a:spLocks noChangeArrowheads="1"/>
          </p:cNvSpPr>
          <p:nvPr/>
        </p:nvSpPr>
        <p:spPr bwMode="auto">
          <a:xfrm>
            <a:off x="1884485" y="730757"/>
            <a:ext cx="2286000" cy="457200"/>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algn="ctr" defTabSz="914400" fontAlgn="base">
              <a:spcBef>
                <a:spcPct val="0"/>
              </a:spcBef>
              <a:spcAft>
                <a:spcPct val="0"/>
              </a:spcAft>
            </a:pPr>
            <a:r>
              <a:rPr lang="en-US" sz="2400" b="1" dirty="0">
                <a:solidFill>
                  <a:srgbClr val="00B050"/>
                </a:solidFill>
                <a:latin typeface="Arial" pitchFamily="34" charset="0"/>
              </a:rPr>
              <a:t>(Fertilization)</a:t>
            </a:r>
            <a:endParaRPr lang="en-US" sz="3600" dirty="0">
              <a:solidFill>
                <a:srgbClr val="00B050"/>
              </a:solidFill>
              <a:latin typeface="Arial" pitchFamily="34" charset="0"/>
            </a:endParaRPr>
          </a:p>
        </p:txBody>
      </p:sp>
    </p:spTree>
    <p:extLst>
      <p:ext uri="{BB962C8B-B14F-4D97-AF65-F5344CB8AC3E}">
        <p14:creationId xmlns:p14="http://schemas.microsoft.com/office/powerpoint/2010/main" val="402356510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labeled_female_reproductive_tract"/>
          <p:cNvPicPr>
            <a:picLocks noGrp="1" noChangeAspect="1" noChangeArrowheads="1"/>
          </p:cNvPicPr>
          <p:nvPr>
            <p:ph idx="1"/>
          </p:nvPr>
        </p:nvPicPr>
        <p:blipFill>
          <a:blip r:embed="rId3" cstate="print"/>
          <a:srcRect/>
          <a:stretch>
            <a:fillRect/>
          </a:stretch>
        </p:blipFill>
        <p:spPr bwMode="auto">
          <a:xfrm>
            <a:off x="362712" y="301752"/>
            <a:ext cx="6400800" cy="6079917"/>
          </a:xfrm>
          <a:prstGeom prst="rect">
            <a:avLst/>
          </a:prstGeom>
          <a:noFill/>
          <a:ln w="9525" algn="in">
            <a:noFill/>
            <a:miter lim="800000"/>
            <a:headEnd/>
            <a:tailEnd/>
          </a:ln>
          <a:effectLst/>
        </p:spPr>
      </p:pic>
      <p:sp>
        <p:nvSpPr>
          <p:cNvPr id="7" name="Text Box 7"/>
          <p:cNvSpPr txBox="1">
            <a:spLocks noChangeArrowheads="1"/>
          </p:cNvSpPr>
          <p:nvPr/>
        </p:nvSpPr>
        <p:spPr bwMode="auto">
          <a:xfrm>
            <a:off x="2308860" y="740826"/>
            <a:ext cx="2171699" cy="470754"/>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algn="ctr" defTabSz="914400" fontAlgn="base">
              <a:spcBef>
                <a:spcPct val="0"/>
              </a:spcBef>
              <a:spcAft>
                <a:spcPct val="0"/>
              </a:spcAft>
            </a:pPr>
            <a:r>
              <a:rPr lang="en-US" sz="2400" b="1" dirty="0">
                <a:solidFill>
                  <a:schemeClr val="bg1"/>
                </a:solidFill>
                <a:latin typeface="Arial" pitchFamily="34" charset="0"/>
              </a:rPr>
              <a:t>(Fertilization)</a:t>
            </a:r>
            <a:endParaRPr lang="en-US" sz="3600" dirty="0">
              <a:solidFill>
                <a:schemeClr val="bg1"/>
              </a:solidFill>
              <a:latin typeface="Arial" pitchFamily="34" charset="0"/>
            </a:endParaRPr>
          </a:p>
        </p:txBody>
      </p:sp>
      <p:sp>
        <p:nvSpPr>
          <p:cNvPr id="5" name="Text Box 7"/>
          <p:cNvSpPr txBox="1">
            <a:spLocks noChangeArrowheads="1"/>
          </p:cNvSpPr>
          <p:nvPr/>
        </p:nvSpPr>
        <p:spPr bwMode="auto">
          <a:xfrm>
            <a:off x="2767584" y="3341710"/>
            <a:ext cx="2412348" cy="512453"/>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algn="ctr" defTabSz="914400" fontAlgn="base">
              <a:spcBef>
                <a:spcPct val="0"/>
              </a:spcBef>
              <a:spcAft>
                <a:spcPct val="0"/>
              </a:spcAft>
            </a:pPr>
            <a:r>
              <a:rPr lang="en-US" sz="3200" b="1" dirty="0">
                <a:solidFill>
                  <a:srgbClr val="00B050"/>
                </a:solidFill>
                <a:latin typeface="Arial" pitchFamily="34" charset="0"/>
              </a:rPr>
              <a:t>(Albumen)</a:t>
            </a:r>
            <a:endParaRPr lang="en-US" sz="4400" dirty="0">
              <a:solidFill>
                <a:srgbClr val="00B050"/>
              </a:solidFill>
              <a:latin typeface="Arial" pitchFamily="34" charset="0"/>
            </a:endParaRPr>
          </a:p>
        </p:txBody>
      </p:sp>
      <p:pic>
        <p:nvPicPr>
          <p:cNvPr id="8" name="Content Placeholder 3" descr="interior of a bird's egg"/>
          <p:cNvPicPr>
            <a:picLocks noGrp="1" noChangeAspect="1" noChangeArrowheads="1"/>
          </p:cNvPicPr>
          <p:nvPr/>
        </p:nvPicPr>
        <p:blipFill rotWithShape="1">
          <a:blip r:embed="rId4" cstate="print"/>
          <a:srcRect r="49649"/>
          <a:stretch/>
        </p:blipFill>
        <p:spPr bwMode="auto">
          <a:xfrm>
            <a:off x="7584804" y="301752"/>
            <a:ext cx="3702003" cy="3286046"/>
          </a:xfrm>
          <a:prstGeom prst="rect">
            <a:avLst/>
          </a:prstGeom>
          <a:noFill/>
          <a:ln w="9525" algn="in">
            <a:noFill/>
            <a:miter lim="800000"/>
            <a:headEnd/>
            <a:tailEnd/>
          </a:ln>
          <a:effectLst/>
        </p:spPr>
      </p:pic>
    </p:spTree>
    <p:extLst>
      <p:ext uri="{BB962C8B-B14F-4D97-AF65-F5344CB8AC3E}">
        <p14:creationId xmlns:p14="http://schemas.microsoft.com/office/powerpoint/2010/main" val="246739550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labeled_female_reproductive_tract"/>
          <p:cNvPicPr>
            <a:picLocks noGrp="1" noChangeAspect="1" noChangeArrowheads="1"/>
          </p:cNvPicPr>
          <p:nvPr>
            <p:ph idx="1"/>
          </p:nvPr>
        </p:nvPicPr>
        <p:blipFill>
          <a:blip r:embed="rId3" cstate="print"/>
          <a:srcRect/>
          <a:stretch>
            <a:fillRect/>
          </a:stretch>
        </p:blipFill>
        <p:spPr bwMode="auto">
          <a:xfrm>
            <a:off x="471459" y="201168"/>
            <a:ext cx="6238036" cy="5925312"/>
          </a:xfrm>
          <a:prstGeom prst="rect">
            <a:avLst/>
          </a:prstGeom>
          <a:noFill/>
          <a:ln w="9525" algn="in">
            <a:noFill/>
            <a:miter lim="800000"/>
            <a:headEnd/>
            <a:tailEnd/>
          </a:ln>
          <a:effectLst/>
        </p:spPr>
      </p:pic>
      <p:sp>
        <p:nvSpPr>
          <p:cNvPr id="10" name="Content Placeholder 7"/>
          <p:cNvSpPr txBox="1">
            <a:spLocks/>
          </p:cNvSpPr>
          <p:nvPr/>
        </p:nvSpPr>
        <p:spPr>
          <a:xfrm>
            <a:off x="6829770" y="928301"/>
            <a:ext cx="5080289" cy="4900999"/>
          </a:xfrm>
          <a:prstGeom prst="rect">
            <a:avLst/>
          </a:prstGeom>
        </p:spPr>
        <p:txBody>
          <a:bodyPr>
            <a:noAutofit/>
          </a:bodyPr>
          <a:lstStyle>
            <a:lvl1pPr marL="342900" indent="-342900" algn="l" defTabSz="914400" rtl="0" eaLnBrk="1" latinLnBrk="0" hangingPunct="1">
              <a:spcBef>
                <a:spcPct val="20000"/>
              </a:spcBef>
              <a:buFont typeface="Arial" pitchFamily="34" charset="0"/>
              <a:buChar char="•"/>
              <a:defRPr sz="3200" kern="1200">
                <a:solidFill>
                  <a:schemeClr val="bg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bg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bg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bg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bg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b="1" dirty="0">
                <a:solidFill>
                  <a:schemeClr val="tx1"/>
                </a:solidFill>
                <a:latin typeface="Arial" pitchFamily="34" charset="0"/>
                <a:cs typeface="Arial" pitchFamily="34" charset="0"/>
              </a:rPr>
              <a:t>MAGNUM</a:t>
            </a:r>
          </a:p>
          <a:p>
            <a:r>
              <a:rPr lang="en-US" b="1" dirty="0">
                <a:solidFill>
                  <a:schemeClr val="tx1"/>
                </a:solidFill>
                <a:latin typeface="Arial" pitchFamily="34" charset="0"/>
                <a:cs typeface="Arial" pitchFamily="34" charset="0"/>
              </a:rPr>
              <a:t>Where the egg albumen (egg white) is added</a:t>
            </a:r>
          </a:p>
          <a:p>
            <a:r>
              <a:rPr lang="en-US" b="1" dirty="0">
                <a:solidFill>
                  <a:schemeClr val="tx1"/>
                </a:solidFill>
                <a:latin typeface="Arial" pitchFamily="34" charset="0"/>
                <a:cs typeface="Arial" pitchFamily="34" charset="0"/>
              </a:rPr>
              <a:t>Largest part of the oviduct</a:t>
            </a:r>
          </a:p>
          <a:p>
            <a:r>
              <a:rPr lang="en-US" b="1" dirty="0">
                <a:solidFill>
                  <a:schemeClr val="tx1"/>
                </a:solidFill>
                <a:latin typeface="Arial" pitchFamily="34" charset="0"/>
                <a:cs typeface="Arial" pitchFamily="34" charset="0"/>
              </a:rPr>
              <a:t>13 inches long</a:t>
            </a:r>
          </a:p>
          <a:p>
            <a:r>
              <a:rPr lang="en-US" b="1" dirty="0">
                <a:solidFill>
                  <a:schemeClr val="tx1"/>
                </a:solidFill>
                <a:latin typeface="Arial" pitchFamily="34" charset="0"/>
                <a:cs typeface="Arial" pitchFamily="34" charset="0"/>
              </a:rPr>
              <a:t>Stays for 3 hours</a:t>
            </a:r>
            <a:endParaRPr lang="en-US" b="1" u="sng" dirty="0">
              <a:solidFill>
                <a:schemeClr val="tx1"/>
              </a:solidFill>
              <a:latin typeface="Arial" pitchFamily="34" charset="0"/>
              <a:cs typeface="Arial" pitchFamily="34" charset="0"/>
            </a:endParaRPr>
          </a:p>
        </p:txBody>
      </p:sp>
      <p:sp>
        <p:nvSpPr>
          <p:cNvPr id="7" name="Text Box 7"/>
          <p:cNvSpPr txBox="1">
            <a:spLocks noChangeArrowheads="1"/>
          </p:cNvSpPr>
          <p:nvPr/>
        </p:nvSpPr>
        <p:spPr bwMode="auto">
          <a:xfrm>
            <a:off x="2308860" y="715494"/>
            <a:ext cx="2103119" cy="404646"/>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algn="ctr" defTabSz="914400" fontAlgn="base">
              <a:spcBef>
                <a:spcPct val="0"/>
              </a:spcBef>
              <a:spcAft>
                <a:spcPct val="0"/>
              </a:spcAft>
            </a:pPr>
            <a:r>
              <a:rPr lang="en-US" sz="2400" b="1" dirty="0">
                <a:solidFill>
                  <a:schemeClr val="bg1"/>
                </a:solidFill>
                <a:latin typeface="Arial" pitchFamily="34" charset="0"/>
              </a:rPr>
              <a:t>(Fertilization)</a:t>
            </a:r>
            <a:endParaRPr lang="en-US" sz="3600" dirty="0">
              <a:solidFill>
                <a:schemeClr val="bg1"/>
              </a:solidFill>
              <a:latin typeface="Arial" pitchFamily="34" charset="0"/>
            </a:endParaRPr>
          </a:p>
        </p:txBody>
      </p:sp>
      <p:sp>
        <p:nvSpPr>
          <p:cNvPr id="5" name="Text Box 7"/>
          <p:cNvSpPr txBox="1">
            <a:spLocks noChangeArrowheads="1"/>
          </p:cNvSpPr>
          <p:nvPr/>
        </p:nvSpPr>
        <p:spPr bwMode="auto">
          <a:xfrm>
            <a:off x="2994660" y="3208180"/>
            <a:ext cx="1910021" cy="403700"/>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algn="ctr" defTabSz="914400" fontAlgn="base">
              <a:spcBef>
                <a:spcPct val="0"/>
              </a:spcBef>
              <a:spcAft>
                <a:spcPct val="0"/>
              </a:spcAft>
            </a:pPr>
            <a:r>
              <a:rPr lang="en-US" sz="2400" b="1" dirty="0">
                <a:solidFill>
                  <a:srgbClr val="00B050"/>
                </a:solidFill>
                <a:latin typeface="Arial" pitchFamily="34" charset="0"/>
              </a:rPr>
              <a:t>(Albumen)</a:t>
            </a:r>
            <a:endParaRPr lang="en-US" sz="3600" dirty="0">
              <a:solidFill>
                <a:srgbClr val="00B050"/>
              </a:solidFill>
              <a:latin typeface="Arial" pitchFamily="34" charset="0"/>
            </a:endParaRPr>
          </a:p>
        </p:txBody>
      </p:sp>
    </p:spTree>
    <p:extLst>
      <p:ext uri="{BB962C8B-B14F-4D97-AF65-F5344CB8AC3E}">
        <p14:creationId xmlns:p14="http://schemas.microsoft.com/office/powerpoint/2010/main" val="273262515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labeled_female_reproductive_tract"/>
          <p:cNvPicPr>
            <a:picLocks noGrp="1" noChangeAspect="1" noChangeArrowheads="1"/>
          </p:cNvPicPr>
          <p:nvPr>
            <p:ph idx="1"/>
          </p:nvPr>
        </p:nvPicPr>
        <p:blipFill>
          <a:blip r:embed="rId3" cstate="print"/>
          <a:srcRect/>
          <a:stretch>
            <a:fillRect/>
          </a:stretch>
        </p:blipFill>
        <p:spPr bwMode="auto">
          <a:xfrm>
            <a:off x="201168" y="210312"/>
            <a:ext cx="6578176" cy="6248400"/>
          </a:xfrm>
          <a:prstGeom prst="rect">
            <a:avLst/>
          </a:prstGeom>
          <a:noFill/>
          <a:ln w="9525" algn="in">
            <a:noFill/>
            <a:miter lim="800000"/>
            <a:headEnd/>
            <a:tailEnd/>
          </a:ln>
          <a:effectLst/>
        </p:spPr>
      </p:pic>
      <p:sp>
        <p:nvSpPr>
          <p:cNvPr id="7" name="Text Box 7"/>
          <p:cNvSpPr txBox="1">
            <a:spLocks noChangeArrowheads="1"/>
          </p:cNvSpPr>
          <p:nvPr/>
        </p:nvSpPr>
        <p:spPr bwMode="auto">
          <a:xfrm>
            <a:off x="2231678" y="763542"/>
            <a:ext cx="1990564" cy="356598"/>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algn="ctr" defTabSz="914400" fontAlgn="base">
              <a:spcBef>
                <a:spcPct val="0"/>
              </a:spcBef>
              <a:spcAft>
                <a:spcPct val="0"/>
              </a:spcAft>
            </a:pPr>
            <a:r>
              <a:rPr lang="en-US" sz="1600" b="1" dirty="0">
                <a:solidFill>
                  <a:schemeClr val="bg1"/>
                </a:solidFill>
                <a:latin typeface="Arial" pitchFamily="34" charset="0"/>
              </a:rPr>
              <a:t>(</a:t>
            </a:r>
            <a:r>
              <a:rPr lang="en-US" sz="2000" b="1" dirty="0">
                <a:solidFill>
                  <a:schemeClr val="bg1"/>
                </a:solidFill>
                <a:latin typeface="Arial" pitchFamily="34" charset="0"/>
              </a:rPr>
              <a:t>Fertilization</a:t>
            </a:r>
            <a:r>
              <a:rPr lang="en-US" sz="1600" b="1" dirty="0">
                <a:solidFill>
                  <a:schemeClr val="bg1"/>
                </a:solidFill>
                <a:latin typeface="Arial" pitchFamily="34" charset="0"/>
              </a:rPr>
              <a:t>)</a:t>
            </a:r>
            <a:endParaRPr lang="en-US" sz="2400" dirty="0">
              <a:solidFill>
                <a:schemeClr val="bg1"/>
              </a:solidFill>
              <a:latin typeface="Arial" pitchFamily="34" charset="0"/>
            </a:endParaRPr>
          </a:p>
        </p:txBody>
      </p:sp>
      <p:sp>
        <p:nvSpPr>
          <p:cNvPr id="5" name="Text Box 7"/>
          <p:cNvSpPr txBox="1">
            <a:spLocks noChangeArrowheads="1"/>
          </p:cNvSpPr>
          <p:nvPr/>
        </p:nvSpPr>
        <p:spPr bwMode="auto">
          <a:xfrm>
            <a:off x="3226960" y="3413760"/>
            <a:ext cx="1397920" cy="381000"/>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algn="ctr" defTabSz="914400" fontAlgn="base">
              <a:spcBef>
                <a:spcPct val="0"/>
              </a:spcBef>
              <a:spcAft>
                <a:spcPct val="0"/>
              </a:spcAft>
            </a:pPr>
            <a:r>
              <a:rPr lang="en-US" sz="2000" b="1" dirty="0">
                <a:solidFill>
                  <a:schemeClr val="bg1"/>
                </a:solidFill>
                <a:latin typeface="Arial" pitchFamily="34" charset="0"/>
              </a:rPr>
              <a:t>(Albumen)</a:t>
            </a:r>
            <a:endParaRPr lang="en-US" sz="3200" dirty="0">
              <a:solidFill>
                <a:schemeClr val="bg1"/>
              </a:solidFill>
              <a:latin typeface="Arial" pitchFamily="34" charset="0"/>
            </a:endParaRPr>
          </a:p>
        </p:txBody>
      </p:sp>
      <p:sp>
        <p:nvSpPr>
          <p:cNvPr id="8" name="Text Box 7"/>
          <p:cNvSpPr txBox="1">
            <a:spLocks noChangeArrowheads="1"/>
          </p:cNvSpPr>
          <p:nvPr/>
        </p:nvSpPr>
        <p:spPr bwMode="auto">
          <a:xfrm>
            <a:off x="2881774" y="4477512"/>
            <a:ext cx="2411188" cy="381000"/>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algn="ctr" defTabSz="914400" fontAlgn="base">
              <a:spcBef>
                <a:spcPct val="0"/>
              </a:spcBef>
              <a:spcAft>
                <a:spcPct val="0"/>
              </a:spcAft>
            </a:pPr>
            <a:r>
              <a:rPr lang="en-US" sz="1400" b="1" dirty="0">
                <a:solidFill>
                  <a:srgbClr val="00B050"/>
                </a:solidFill>
                <a:latin typeface="Arial" pitchFamily="34" charset="0"/>
              </a:rPr>
              <a:t>(</a:t>
            </a:r>
            <a:r>
              <a:rPr lang="en-US" sz="2000" b="1" dirty="0">
                <a:solidFill>
                  <a:srgbClr val="00B050"/>
                </a:solidFill>
                <a:latin typeface="Arial" pitchFamily="34" charset="0"/>
              </a:rPr>
              <a:t>Shell</a:t>
            </a:r>
            <a:r>
              <a:rPr lang="en-US" sz="1400" b="1" dirty="0">
                <a:solidFill>
                  <a:srgbClr val="00B050"/>
                </a:solidFill>
                <a:latin typeface="Arial" pitchFamily="34" charset="0"/>
              </a:rPr>
              <a:t> </a:t>
            </a:r>
            <a:r>
              <a:rPr lang="en-US" sz="2000" b="1" dirty="0">
                <a:solidFill>
                  <a:srgbClr val="00B050"/>
                </a:solidFill>
                <a:latin typeface="Arial" pitchFamily="34" charset="0"/>
              </a:rPr>
              <a:t>membranes</a:t>
            </a:r>
            <a:r>
              <a:rPr lang="en-US" sz="1400" b="1" dirty="0">
                <a:solidFill>
                  <a:srgbClr val="00B050"/>
                </a:solidFill>
                <a:latin typeface="Arial" pitchFamily="34" charset="0"/>
              </a:rPr>
              <a:t>)</a:t>
            </a:r>
            <a:endParaRPr lang="en-US" sz="2000" dirty="0">
              <a:solidFill>
                <a:srgbClr val="00B050"/>
              </a:solidFill>
              <a:latin typeface="Arial" pitchFamily="34" charset="0"/>
            </a:endParaRPr>
          </a:p>
        </p:txBody>
      </p:sp>
      <p:pic>
        <p:nvPicPr>
          <p:cNvPr id="9" name="Content Placeholder 3" descr="interior of a bird's egg"/>
          <p:cNvPicPr>
            <a:picLocks noGrp="1" noChangeAspect="1" noChangeArrowheads="1"/>
          </p:cNvPicPr>
          <p:nvPr/>
        </p:nvPicPr>
        <p:blipFill rotWithShape="1">
          <a:blip r:embed="rId4" cstate="print"/>
          <a:srcRect r="49649"/>
          <a:stretch/>
        </p:blipFill>
        <p:spPr bwMode="auto">
          <a:xfrm>
            <a:off x="7205149" y="210312"/>
            <a:ext cx="4572323" cy="4058578"/>
          </a:xfrm>
          <a:prstGeom prst="rect">
            <a:avLst/>
          </a:prstGeom>
          <a:noFill/>
          <a:ln w="9525" algn="in">
            <a:noFill/>
            <a:miter lim="800000"/>
            <a:headEnd/>
            <a:tailEnd/>
          </a:ln>
          <a:effectLst/>
        </p:spPr>
      </p:pic>
    </p:spTree>
    <p:extLst>
      <p:ext uri="{BB962C8B-B14F-4D97-AF65-F5344CB8AC3E}">
        <p14:creationId xmlns:p14="http://schemas.microsoft.com/office/powerpoint/2010/main" val="173113709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labeled_female_reproductive_tract"/>
          <p:cNvPicPr>
            <a:picLocks noGrp="1" noChangeAspect="1" noChangeArrowheads="1"/>
          </p:cNvPicPr>
          <p:nvPr>
            <p:ph idx="1"/>
          </p:nvPr>
        </p:nvPicPr>
        <p:blipFill>
          <a:blip r:embed="rId3" cstate="print"/>
          <a:srcRect/>
          <a:stretch>
            <a:fillRect/>
          </a:stretch>
        </p:blipFill>
        <p:spPr bwMode="auto">
          <a:xfrm>
            <a:off x="490729" y="205740"/>
            <a:ext cx="5968491" cy="5669280"/>
          </a:xfrm>
          <a:prstGeom prst="rect">
            <a:avLst/>
          </a:prstGeom>
          <a:noFill/>
          <a:ln w="9525" algn="in">
            <a:noFill/>
            <a:miter lim="800000"/>
            <a:headEnd/>
            <a:tailEnd/>
          </a:ln>
          <a:effectLst/>
        </p:spPr>
      </p:pic>
      <p:sp>
        <p:nvSpPr>
          <p:cNvPr id="10" name="Content Placeholder 7"/>
          <p:cNvSpPr txBox="1">
            <a:spLocks/>
          </p:cNvSpPr>
          <p:nvPr/>
        </p:nvSpPr>
        <p:spPr>
          <a:xfrm>
            <a:off x="6815326" y="1298762"/>
            <a:ext cx="5186174" cy="3657599"/>
          </a:xfrm>
          <a:prstGeom prst="rect">
            <a:avLst/>
          </a:prstGeom>
        </p:spPr>
        <p:txBody>
          <a:bodyPr>
            <a:noAutofit/>
          </a:bodyPr>
          <a:lstStyle>
            <a:lvl1pPr marL="342900" indent="-342900" algn="l" defTabSz="914400" rtl="0" eaLnBrk="1" latinLnBrk="0" hangingPunct="1">
              <a:spcBef>
                <a:spcPct val="20000"/>
              </a:spcBef>
              <a:buFont typeface="Arial" pitchFamily="34" charset="0"/>
              <a:buChar char="•"/>
              <a:defRPr sz="3200" kern="1200">
                <a:solidFill>
                  <a:schemeClr val="bg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bg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bg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bg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bg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3600" b="1" dirty="0">
                <a:solidFill>
                  <a:schemeClr val="tx1"/>
                </a:solidFill>
                <a:latin typeface="Arial" pitchFamily="34" charset="0"/>
                <a:cs typeface="Arial" pitchFamily="34" charset="0"/>
              </a:rPr>
              <a:t>ISTHMUS</a:t>
            </a:r>
          </a:p>
          <a:p>
            <a:r>
              <a:rPr lang="en-US" sz="3600" b="1" dirty="0">
                <a:solidFill>
                  <a:schemeClr val="tx1"/>
                </a:solidFill>
                <a:latin typeface="Arial" pitchFamily="34" charset="0"/>
                <a:cs typeface="Arial" pitchFamily="34" charset="0"/>
              </a:rPr>
              <a:t>Shell membranes added</a:t>
            </a:r>
          </a:p>
          <a:p>
            <a:r>
              <a:rPr lang="en-US" sz="3600" b="1" dirty="0">
                <a:solidFill>
                  <a:schemeClr val="tx1"/>
                </a:solidFill>
                <a:latin typeface="Arial" pitchFamily="34" charset="0"/>
                <a:cs typeface="Arial" pitchFamily="34" charset="0"/>
              </a:rPr>
              <a:t>Slightly constricted</a:t>
            </a:r>
          </a:p>
          <a:p>
            <a:r>
              <a:rPr lang="en-US" sz="3600" b="1" dirty="0">
                <a:solidFill>
                  <a:schemeClr val="tx1"/>
                </a:solidFill>
                <a:latin typeface="Arial" pitchFamily="34" charset="0"/>
                <a:cs typeface="Arial" pitchFamily="34" charset="0"/>
              </a:rPr>
              <a:t>4 inches long</a:t>
            </a:r>
          </a:p>
          <a:p>
            <a:r>
              <a:rPr lang="en-US" sz="3600" b="1" dirty="0">
                <a:solidFill>
                  <a:schemeClr val="tx1"/>
                </a:solidFill>
                <a:latin typeface="Arial" pitchFamily="34" charset="0"/>
                <a:cs typeface="Arial" pitchFamily="34" charset="0"/>
              </a:rPr>
              <a:t>Stays for 75 minutes</a:t>
            </a:r>
            <a:endParaRPr lang="en-US" sz="3600" b="1" u="sng" dirty="0">
              <a:solidFill>
                <a:schemeClr val="tx1"/>
              </a:solidFill>
              <a:latin typeface="Arial" pitchFamily="34" charset="0"/>
              <a:cs typeface="Arial" pitchFamily="34" charset="0"/>
            </a:endParaRPr>
          </a:p>
        </p:txBody>
      </p:sp>
      <p:sp>
        <p:nvSpPr>
          <p:cNvPr id="7" name="Text Box 7"/>
          <p:cNvSpPr txBox="1">
            <a:spLocks noChangeArrowheads="1"/>
          </p:cNvSpPr>
          <p:nvPr/>
        </p:nvSpPr>
        <p:spPr bwMode="auto">
          <a:xfrm>
            <a:off x="2563367" y="751016"/>
            <a:ext cx="1265059" cy="407223"/>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algn="ctr" defTabSz="914400" fontAlgn="base">
              <a:spcBef>
                <a:spcPct val="0"/>
              </a:spcBef>
              <a:spcAft>
                <a:spcPct val="0"/>
              </a:spcAft>
            </a:pPr>
            <a:r>
              <a:rPr lang="en-US" sz="1400" b="1" dirty="0">
                <a:solidFill>
                  <a:schemeClr val="bg1"/>
                </a:solidFill>
                <a:latin typeface="Arial" pitchFamily="34" charset="0"/>
              </a:rPr>
              <a:t>(Fertilization)</a:t>
            </a:r>
            <a:endParaRPr lang="en-US" sz="2000" dirty="0">
              <a:solidFill>
                <a:schemeClr val="bg1"/>
              </a:solidFill>
              <a:latin typeface="Arial" pitchFamily="34" charset="0"/>
            </a:endParaRPr>
          </a:p>
        </p:txBody>
      </p:sp>
      <p:sp>
        <p:nvSpPr>
          <p:cNvPr id="5" name="Text Box 7"/>
          <p:cNvSpPr txBox="1">
            <a:spLocks noChangeArrowheads="1"/>
          </p:cNvSpPr>
          <p:nvPr/>
        </p:nvSpPr>
        <p:spPr bwMode="auto">
          <a:xfrm>
            <a:off x="3191327" y="3174175"/>
            <a:ext cx="1265059" cy="407223"/>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algn="ctr" defTabSz="914400" fontAlgn="base">
              <a:spcBef>
                <a:spcPct val="0"/>
              </a:spcBef>
              <a:spcAft>
                <a:spcPct val="0"/>
              </a:spcAft>
            </a:pPr>
            <a:r>
              <a:rPr lang="en-US" sz="1600" b="1" dirty="0">
                <a:solidFill>
                  <a:schemeClr val="bg1"/>
                </a:solidFill>
                <a:latin typeface="Arial" pitchFamily="34" charset="0"/>
              </a:rPr>
              <a:t>(Albumen)</a:t>
            </a:r>
            <a:endParaRPr lang="en-US" sz="2400" dirty="0">
              <a:solidFill>
                <a:schemeClr val="bg1"/>
              </a:solidFill>
              <a:latin typeface="Arial" pitchFamily="34" charset="0"/>
            </a:endParaRPr>
          </a:p>
        </p:txBody>
      </p:sp>
      <p:sp>
        <p:nvSpPr>
          <p:cNvPr id="8" name="Text Box 7"/>
          <p:cNvSpPr txBox="1">
            <a:spLocks noChangeArrowheads="1"/>
          </p:cNvSpPr>
          <p:nvPr/>
        </p:nvSpPr>
        <p:spPr bwMode="auto">
          <a:xfrm>
            <a:off x="3102934" y="4117374"/>
            <a:ext cx="1996446" cy="407223"/>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algn="ctr" defTabSz="914400" fontAlgn="base">
              <a:spcBef>
                <a:spcPct val="0"/>
              </a:spcBef>
              <a:spcAft>
                <a:spcPct val="0"/>
              </a:spcAft>
            </a:pPr>
            <a:r>
              <a:rPr lang="en-US" sz="1600" b="1" dirty="0">
                <a:solidFill>
                  <a:srgbClr val="00B050"/>
                </a:solidFill>
                <a:latin typeface="Arial" pitchFamily="34" charset="0"/>
              </a:rPr>
              <a:t>(Shell membranes)</a:t>
            </a:r>
            <a:endParaRPr lang="en-US" sz="2400" dirty="0">
              <a:solidFill>
                <a:srgbClr val="00B050"/>
              </a:solidFill>
              <a:latin typeface="Arial" pitchFamily="34" charset="0"/>
            </a:endParaRPr>
          </a:p>
        </p:txBody>
      </p:sp>
    </p:spTree>
    <p:extLst>
      <p:ext uri="{BB962C8B-B14F-4D97-AF65-F5344CB8AC3E}">
        <p14:creationId xmlns:p14="http://schemas.microsoft.com/office/powerpoint/2010/main" val="30069295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labeled_female_reproductive_tract"/>
          <p:cNvPicPr>
            <a:picLocks noGrp="1" noChangeAspect="1" noChangeArrowheads="1"/>
          </p:cNvPicPr>
          <p:nvPr>
            <p:ph idx="1"/>
          </p:nvPr>
        </p:nvPicPr>
        <p:blipFill>
          <a:blip r:embed="rId3" cstate="print"/>
          <a:srcRect/>
          <a:stretch>
            <a:fillRect/>
          </a:stretch>
        </p:blipFill>
        <p:spPr bwMode="auto">
          <a:xfrm>
            <a:off x="271272" y="245364"/>
            <a:ext cx="6553200" cy="6224677"/>
          </a:xfrm>
          <a:prstGeom prst="rect">
            <a:avLst/>
          </a:prstGeom>
          <a:noFill/>
          <a:ln w="9525" algn="in">
            <a:noFill/>
            <a:miter lim="800000"/>
            <a:headEnd/>
            <a:tailEnd/>
          </a:ln>
          <a:effectLst/>
        </p:spPr>
      </p:pic>
      <p:sp>
        <p:nvSpPr>
          <p:cNvPr id="7" name="Text Box 7"/>
          <p:cNvSpPr txBox="1">
            <a:spLocks noChangeArrowheads="1"/>
          </p:cNvSpPr>
          <p:nvPr/>
        </p:nvSpPr>
        <p:spPr bwMode="auto">
          <a:xfrm>
            <a:off x="2473704" y="781917"/>
            <a:ext cx="1691136" cy="266701"/>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algn="ctr" defTabSz="914400" fontAlgn="base">
              <a:spcBef>
                <a:spcPct val="0"/>
              </a:spcBef>
              <a:spcAft>
                <a:spcPct val="0"/>
              </a:spcAft>
            </a:pPr>
            <a:r>
              <a:rPr lang="en-US" b="1" dirty="0">
                <a:solidFill>
                  <a:schemeClr val="bg1"/>
                </a:solidFill>
                <a:latin typeface="Arial" pitchFamily="34" charset="0"/>
              </a:rPr>
              <a:t>(Fertilization)</a:t>
            </a:r>
            <a:endParaRPr lang="en-US" sz="2800" dirty="0">
              <a:solidFill>
                <a:schemeClr val="bg1"/>
              </a:solidFill>
              <a:latin typeface="Arial" pitchFamily="34" charset="0"/>
            </a:endParaRPr>
          </a:p>
        </p:txBody>
      </p:sp>
      <p:sp>
        <p:nvSpPr>
          <p:cNvPr id="5" name="Text Box 7"/>
          <p:cNvSpPr txBox="1">
            <a:spLocks noChangeArrowheads="1"/>
          </p:cNvSpPr>
          <p:nvPr/>
        </p:nvSpPr>
        <p:spPr bwMode="auto">
          <a:xfrm>
            <a:off x="3004533" y="3407665"/>
            <a:ext cx="1782417" cy="364235"/>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algn="ctr" defTabSz="914400" fontAlgn="base">
              <a:spcBef>
                <a:spcPct val="0"/>
              </a:spcBef>
              <a:spcAft>
                <a:spcPct val="0"/>
              </a:spcAft>
            </a:pPr>
            <a:r>
              <a:rPr lang="en-US" b="1" dirty="0">
                <a:solidFill>
                  <a:schemeClr val="bg1"/>
                </a:solidFill>
                <a:latin typeface="Arial" pitchFamily="34" charset="0"/>
              </a:rPr>
              <a:t>(Albumen)</a:t>
            </a:r>
            <a:endParaRPr lang="en-US" sz="2800" dirty="0">
              <a:solidFill>
                <a:schemeClr val="bg1"/>
              </a:solidFill>
              <a:latin typeface="Arial" pitchFamily="34" charset="0"/>
            </a:endParaRPr>
          </a:p>
        </p:txBody>
      </p:sp>
      <p:sp>
        <p:nvSpPr>
          <p:cNvPr id="8" name="Text Box 7"/>
          <p:cNvSpPr txBox="1">
            <a:spLocks noChangeArrowheads="1"/>
          </p:cNvSpPr>
          <p:nvPr/>
        </p:nvSpPr>
        <p:spPr bwMode="auto">
          <a:xfrm>
            <a:off x="3004533" y="4477697"/>
            <a:ext cx="2001078" cy="304800"/>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algn="ctr" defTabSz="914400" fontAlgn="base">
              <a:spcBef>
                <a:spcPct val="0"/>
              </a:spcBef>
              <a:spcAft>
                <a:spcPct val="0"/>
              </a:spcAft>
            </a:pPr>
            <a:r>
              <a:rPr lang="en-US" b="1" dirty="0">
                <a:solidFill>
                  <a:schemeClr val="bg1"/>
                </a:solidFill>
                <a:latin typeface="Arial" pitchFamily="34" charset="0"/>
              </a:rPr>
              <a:t>(Shell membranes)</a:t>
            </a:r>
            <a:endParaRPr lang="en-US" sz="2800" dirty="0">
              <a:solidFill>
                <a:schemeClr val="bg1"/>
              </a:solidFill>
              <a:latin typeface="Arial" pitchFamily="34" charset="0"/>
            </a:endParaRPr>
          </a:p>
        </p:txBody>
      </p:sp>
      <p:sp>
        <p:nvSpPr>
          <p:cNvPr id="9" name="Text Box 7"/>
          <p:cNvSpPr txBox="1">
            <a:spLocks noChangeArrowheads="1"/>
          </p:cNvSpPr>
          <p:nvPr/>
        </p:nvSpPr>
        <p:spPr bwMode="auto">
          <a:xfrm>
            <a:off x="3204972" y="2124445"/>
            <a:ext cx="1600200" cy="425808"/>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algn="ctr" defTabSz="914400" fontAlgn="base">
              <a:spcBef>
                <a:spcPct val="0"/>
              </a:spcBef>
              <a:spcAft>
                <a:spcPct val="0"/>
              </a:spcAft>
            </a:pPr>
            <a:r>
              <a:rPr lang="en-US" sz="2400" b="1" dirty="0">
                <a:solidFill>
                  <a:srgbClr val="00B050"/>
                </a:solidFill>
                <a:latin typeface="Arial" pitchFamily="34" charset="0"/>
              </a:rPr>
              <a:t>(Shell)</a:t>
            </a:r>
            <a:endParaRPr lang="en-US" sz="3600" dirty="0">
              <a:solidFill>
                <a:srgbClr val="00B050"/>
              </a:solidFill>
              <a:latin typeface="Arial" pitchFamily="34" charset="0"/>
            </a:endParaRPr>
          </a:p>
        </p:txBody>
      </p:sp>
      <p:pic>
        <p:nvPicPr>
          <p:cNvPr id="11" name="Content Placeholder 3" descr="interior of a bird's egg"/>
          <p:cNvPicPr>
            <a:picLocks noGrp="1" noChangeAspect="1" noChangeArrowheads="1"/>
          </p:cNvPicPr>
          <p:nvPr/>
        </p:nvPicPr>
        <p:blipFill rotWithShape="1">
          <a:blip r:embed="rId4" cstate="print"/>
          <a:srcRect r="49649"/>
          <a:stretch/>
        </p:blipFill>
        <p:spPr bwMode="auto">
          <a:xfrm>
            <a:off x="7044274" y="245364"/>
            <a:ext cx="4888646" cy="4339360"/>
          </a:xfrm>
          <a:prstGeom prst="rect">
            <a:avLst/>
          </a:prstGeom>
          <a:noFill/>
          <a:ln w="9525" algn="in">
            <a:noFill/>
            <a:miter lim="800000"/>
            <a:headEnd/>
            <a:tailEnd/>
          </a:ln>
          <a:effectLst/>
        </p:spPr>
      </p:pic>
    </p:spTree>
    <p:extLst>
      <p:ext uri="{BB962C8B-B14F-4D97-AF65-F5344CB8AC3E}">
        <p14:creationId xmlns:p14="http://schemas.microsoft.com/office/powerpoint/2010/main" val="351939802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9433" y="599768"/>
            <a:ext cx="3953699" cy="4354293"/>
          </a:xfrm>
          <a:prstGeom prst="rect">
            <a:avLst/>
          </a:prstGeom>
        </p:spPr>
      </p:pic>
      <p:grpSp>
        <p:nvGrpSpPr>
          <p:cNvPr id="3" name="Group 2">
            <a:extLst>
              <a:ext uri="{FF2B5EF4-FFF2-40B4-BE49-F238E27FC236}">
                <a16:creationId xmlns:a16="http://schemas.microsoft.com/office/drawing/2014/main" id="{F91D40DB-5E70-4CD3-AFC8-C46ABB01D6D0}"/>
              </a:ext>
            </a:extLst>
          </p:cNvPr>
          <p:cNvGrpSpPr/>
          <p:nvPr/>
        </p:nvGrpSpPr>
        <p:grpSpPr>
          <a:xfrm>
            <a:off x="4851799" y="599768"/>
            <a:ext cx="5536692" cy="4321277"/>
            <a:chOff x="6096000" y="1209368"/>
            <a:chExt cx="5536692" cy="4321277"/>
          </a:xfrm>
        </p:grpSpPr>
        <p:sp>
          <p:nvSpPr>
            <p:cNvPr id="2" name="Rectangle 1">
              <a:extLst>
                <a:ext uri="{FF2B5EF4-FFF2-40B4-BE49-F238E27FC236}">
                  <a16:creationId xmlns:a16="http://schemas.microsoft.com/office/drawing/2014/main" id="{09C67046-347F-4AED-BABA-AC9B739F0BE3}"/>
                </a:ext>
              </a:extLst>
            </p:cNvPr>
            <p:cNvSpPr/>
            <p:nvPr/>
          </p:nvSpPr>
          <p:spPr>
            <a:xfrm>
              <a:off x="6096000" y="1209368"/>
              <a:ext cx="5536692" cy="4321277"/>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p:cNvPicPr>
              <a:picLocks noChangeAspect="1"/>
            </p:cNvPicPr>
            <p:nvPr/>
          </p:nvPicPr>
          <p:blipFill rotWithShape="1">
            <a:blip r:embed="rId4">
              <a:extLst>
                <a:ext uri="{28A0092B-C50C-407E-A947-70E740481C1C}">
                  <a14:useLocalDpi xmlns:a14="http://schemas.microsoft.com/office/drawing/2010/main" val="0"/>
                </a:ext>
              </a:extLst>
            </a:blip>
            <a:srcRect t="7833"/>
            <a:stretch/>
          </p:blipFill>
          <p:spPr>
            <a:xfrm>
              <a:off x="6219470" y="1236466"/>
              <a:ext cx="5292516" cy="4256013"/>
            </a:xfrm>
            <a:prstGeom prst="rect">
              <a:avLst/>
            </a:prstGeom>
          </p:spPr>
        </p:pic>
      </p:grpSp>
    </p:spTree>
    <p:extLst>
      <p:ext uri="{BB962C8B-B14F-4D97-AF65-F5344CB8AC3E}">
        <p14:creationId xmlns:p14="http://schemas.microsoft.com/office/powerpoint/2010/main" val="298326612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labeled_female_reproductive_tract"/>
          <p:cNvPicPr>
            <a:picLocks noGrp="1" noChangeAspect="1" noChangeArrowheads="1"/>
          </p:cNvPicPr>
          <p:nvPr>
            <p:ph idx="1"/>
          </p:nvPr>
        </p:nvPicPr>
        <p:blipFill>
          <a:blip r:embed="rId3" cstate="print"/>
          <a:srcRect/>
          <a:stretch>
            <a:fillRect/>
          </a:stretch>
        </p:blipFill>
        <p:spPr bwMode="auto">
          <a:xfrm>
            <a:off x="358141" y="236220"/>
            <a:ext cx="6032668" cy="5730240"/>
          </a:xfrm>
          <a:prstGeom prst="rect">
            <a:avLst/>
          </a:prstGeom>
          <a:noFill/>
          <a:ln w="9525" algn="in">
            <a:noFill/>
            <a:miter lim="800000"/>
            <a:headEnd/>
            <a:tailEnd/>
          </a:ln>
          <a:effectLst/>
        </p:spPr>
      </p:pic>
      <p:sp>
        <p:nvSpPr>
          <p:cNvPr id="10" name="Content Placeholder 7"/>
          <p:cNvSpPr txBox="1">
            <a:spLocks/>
          </p:cNvSpPr>
          <p:nvPr/>
        </p:nvSpPr>
        <p:spPr>
          <a:xfrm>
            <a:off x="6652260" y="1219201"/>
            <a:ext cx="5262372" cy="3657599"/>
          </a:xfrm>
          <a:prstGeom prst="rect">
            <a:avLst/>
          </a:prstGeom>
        </p:spPr>
        <p:txBody>
          <a:bodyPr>
            <a:noAutofit/>
          </a:bodyPr>
          <a:lstStyle>
            <a:lvl1pPr marL="342900" indent="-342900" algn="l" defTabSz="914400" rtl="0" eaLnBrk="1" latinLnBrk="0" hangingPunct="1">
              <a:spcBef>
                <a:spcPct val="20000"/>
              </a:spcBef>
              <a:buFont typeface="Arial" pitchFamily="34" charset="0"/>
              <a:buChar char="•"/>
              <a:defRPr sz="3200" kern="1200">
                <a:solidFill>
                  <a:schemeClr val="bg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bg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bg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bg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bg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b="1" dirty="0">
                <a:solidFill>
                  <a:schemeClr val="tx1"/>
                </a:solidFill>
                <a:latin typeface="Arial" pitchFamily="34" charset="0"/>
                <a:cs typeface="Arial" pitchFamily="34" charset="0"/>
              </a:rPr>
              <a:t>SHELL GLAND</a:t>
            </a:r>
          </a:p>
          <a:p>
            <a:r>
              <a:rPr lang="en-US" b="1" dirty="0">
                <a:solidFill>
                  <a:schemeClr val="tx1"/>
                </a:solidFill>
                <a:latin typeface="Arial" pitchFamily="34" charset="0"/>
                <a:cs typeface="Arial" pitchFamily="34" charset="0"/>
              </a:rPr>
              <a:t>Shell is added</a:t>
            </a:r>
          </a:p>
          <a:p>
            <a:pPr lvl="1"/>
            <a:r>
              <a:rPr lang="en-US" b="1" dirty="0">
                <a:solidFill>
                  <a:schemeClr val="tx1"/>
                </a:solidFill>
                <a:latin typeface="Arial" pitchFamily="34" charset="0"/>
                <a:cs typeface="Arial" pitchFamily="34" charset="0"/>
              </a:rPr>
              <a:t>Calcium carbonate</a:t>
            </a:r>
          </a:p>
          <a:p>
            <a:r>
              <a:rPr lang="en-US" b="1" dirty="0">
                <a:solidFill>
                  <a:schemeClr val="tx1"/>
                </a:solidFill>
                <a:latin typeface="Arial" pitchFamily="34" charset="0"/>
                <a:cs typeface="Arial" pitchFamily="34" charset="0"/>
              </a:rPr>
              <a:t>If the shell is to be pigmented, the pigment is added here</a:t>
            </a:r>
          </a:p>
          <a:p>
            <a:r>
              <a:rPr lang="en-US" b="1" dirty="0">
                <a:solidFill>
                  <a:schemeClr val="tx1"/>
                </a:solidFill>
                <a:latin typeface="Arial" pitchFamily="34" charset="0"/>
                <a:cs typeface="Arial" pitchFamily="34" charset="0"/>
              </a:rPr>
              <a:t>4-5 inches long</a:t>
            </a:r>
          </a:p>
          <a:p>
            <a:r>
              <a:rPr lang="en-US" b="1" dirty="0">
                <a:solidFill>
                  <a:schemeClr val="tx1"/>
                </a:solidFill>
                <a:latin typeface="Arial" pitchFamily="34" charset="0"/>
                <a:cs typeface="Arial" pitchFamily="34" charset="0"/>
              </a:rPr>
              <a:t>Stays for 20+ hours</a:t>
            </a:r>
            <a:endParaRPr lang="en-US" b="1" u="sng" dirty="0">
              <a:solidFill>
                <a:schemeClr val="tx1"/>
              </a:solidFill>
              <a:latin typeface="Arial" pitchFamily="34" charset="0"/>
              <a:cs typeface="Arial" pitchFamily="34" charset="0"/>
            </a:endParaRPr>
          </a:p>
        </p:txBody>
      </p:sp>
      <p:sp>
        <p:nvSpPr>
          <p:cNvPr id="7" name="Text Box 7"/>
          <p:cNvSpPr txBox="1">
            <a:spLocks noChangeArrowheads="1"/>
          </p:cNvSpPr>
          <p:nvPr/>
        </p:nvSpPr>
        <p:spPr bwMode="auto">
          <a:xfrm>
            <a:off x="2530830" y="784739"/>
            <a:ext cx="1293364" cy="411602"/>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algn="ctr" defTabSz="914400" fontAlgn="base">
              <a:spcBef>
                <a:spcPct val="0"/>
              </a:spcBef>
              <a:spcAft>
                <a:spcPct val="0"/>
              </a:spcAft>
            </a:pPr>
            <a:r>
              <a:rPr lang="en-US" sz="1400" b="1" dirty="0">
                <a:solidFill>
                  <a:schemeClr val="bg1"/>
                </a:solidFill>
                <a:latin typeface="Arial" pitchFamily="34" charset="0"/>
              </a:rPr>
              <a:t>(Fertilization)</a:t>
            </a:r>
            <a:endParaRPr lang="en-US" sz="2000" dirty="0">
              <a:solidFill>
                <a:schemeClr val="bg1"/>
              </a:solidFill>
              <a:latin typeface="Arial" pitchFamily="34" charset="0"/>
            </a:endParaRPr>
          </a:p>
        </p:txBody>
      </p:sp>
      <p:sp>
        <p:nvSpPr>
          <p:cNvPr id="5" name="Text Box 7"/>
          <p:cNvSpPr txBox="1">
            <a:spLocks noChangeArrowheads="1"/>
          </p:cNvSpPr>
          <p:nvPr/>
        </p:nvSpPr>
        <p:spPr bwMode="auto">
          <a:xfrm>
            <a:off x="3118037" y="3238378"/>
            <a:ext cx="1293364" cy="411602"/>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algn="ctr" defTabSz="914400" fontAlgn="base">
              <a:spcBef>
                <a:spcPct val="0"/>
              </a:spcBef>
              <a:spcAft>
                <a:spcPct val="0"/>
              </a:spcAft>
            </a:pPr>
            <a:r>
              <a:rPr lang="en-US" sz="1400" b="1" dirty="0">
                <a:solidFill>
                  <a:schemeClr val="bg1"/>
                </a:solidFill>
                <a:latin typeface="Arial" pitchFamily="34" charset="0"/>
              </a:rPr>
              <a:t>(Albumen)</a:t>
            </a:r>
            <a:endParaRPr lang="en-US" sz="2000" dirty="0">
              <a:solidFill>
                <a:schemeClr val="bg1"/>
              </a:solidFill>
              <a:latin typeface="Arial" pitchFamily="34" charset="0"/>
            </a:endParaRPr>
          </a:p>
        </p:txBody>
      </p:sp>
      <p:sp>
        <p:nvSpPr>
          <p:cNvPr id="8" name="Text Box 7"/>
          <p:cNvSpPr txBox="1">
            <a:spLocks noChangeArrowheads="1"/>
          </p:cNvSpPr>
          <p:nvPr/>
        </p:nvSpPr>
        <p:spPr bwMode="auto">
          <a:xfrm>
            <a:off x="2987507" y="4191244"/>
            <a:ext cx="2041114" cy="411602"/>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algn="ctr" defTabSz="914400" fontAlgn="base">
              <a:spcBef>
                <a:spcPct val="0"/>
              </a:spcBef>
              <a:spcAft>
                <a:spcPct val="0"/>
              </a:spcAft>
            </a:pPr>
            <a:r>
              <a:rPr lang="en-US" sz="1400" b="1" dirty="0">
                <a:solidFill>
                  <a:schemeClr val="bg1"/>
                </a:solidFill>
                <a:latin typeface="Arial" pitchFamily="34" charset="0"/>
              </a:rPr>
              <a:t>(Shell membranes)</a:t>
            </a:r>
            <a:endParaRPr lang="en-US" sz="2000" dirty="0">
              <a:solidFill>
                <a:schemeClr val="bg1"/>
              </a:solidFill>
              <a:latin typeface="Arial" pitchFamily="34" charset="0"/>
            </a:endParaRPr>
          </a:p>
        </p:txBody>
      </p:sp>
      <p:sp>
        <p:nvSpPr>
          <p:cNvPr id="9" name="Text Box 7"/>
          <p:cNvSpPr txBox="1">
            <a:spLocks noChangeArrowheads="1"/>
          </p:cNvSpPr>
          <p:nvPr/>
        </p:nvSpPr>
        <p:spPr bwMode="auto">
          <a:xfrm>
            <a:off x="2902697" y="1943222"/>
            <a:ext cx="2041114" cy="411602"/>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algn="ctr" defTabSz="914400" fontAlgn="base">
              <a:spcBef>
                <a:spcPct val="0"/>
              </a:spcBef>
              <a:spcAft>
                <a:spcPct val="0"/>
              </a:spcAft>
            </a:pPr>
            <a:r>
              <a:rPr lang="en-US" b="1" dirty="0">
                <a:solidFill>
                  <a:srgbClr val="00B050"/>
                </a:solidFill>
                <a:latin typeface="Arial" pitchFamily="34" charset="0"/>
              </a:rPr>
              <a:t>(Shell)</a:t>
            </a:r>
            <a:endParaRPr lang="en-US" sz="2800" dirty="0">
              <a:solidFill>
                <a:srgbClr val="00B050"/>
              </a:solidFill>
              <a:latin typeface="Arial" pitchFamily="34" charset="0"/>
            </a:endParaRPr>
          </a:p>
        </p:txBody>
      </p:sp>
    </p:spTree>
    <p:extLst>
      <p:ext uri="{BB962C8B-B14F-4D97-AF65-F5344CB8AC3E}">
        <p14:creationId xmlns:p14="http://schemas.microsoft.com/office/powerpoint/2010/main" val="383959275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labeled_female_reproductive_tract"/>
          <p:cNvPicPr>
            <a:picLocks noGrp="1" noChangeAspect="1" noChangeArrowheads="1"/>
          </p:cNvPicPr>
          <p:nvPr>
            <p:ph idx="1"/>
          </p:nvPr>
        </p:nvPicPr>
        <p:blipFill>
          <a:blip r:embed="rId3" cstate="print"/>
          <a:stretch>
            <a:fillRect/>
          </a:stretch>
        </p:blipFill>
        <p:spPr bwMode="auto">
          <a:xfrm>
            <a:off x="834189" y="167114"/>
            <a:ext cx="6561222" cy="6232296"/>
          </a:xfrm>
          <a:prstGeom prst="rect">
            <a:avLst/>
          </a:prstGeom>
          <a:noFill/>
          <a:ln w="9525" algn="in">
            <a:noFill/>
            <a:miter lim="800000"/>
            <a:headEnd/>
            <a:tailEnd/>
          </a:ln>
          <a:effectLst/>
        </p:spPr>
      </p:pic>
      <p:sp>
        <p:nvSpPr>
          <p:cNvPr id="7" name="Text Box 7"/>
          <p:cNvSpPr txBox="1">
            <a:spLocks noChangeArrowheads="1"/>
          </p:cNvSpPr>
          <p:nvPr/>
        </p:nvSpPr>
        <p:spPr bwMode="auto">
          <a:xfrm>
            <a:off x="2933700" y="780333"/>
            <a:ext cx="1676400" cy="453918"/>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algn="ctr" defTabSz="914400" fontAlgn="base">
              <a:spcBef>
                <a:spcPct val="0"/>
              </a:spcBef>
              <a:spcAft>
                <a:spcPct val="0"/>
              </a:spcAft>
            </a:pPr>
            <a:r>
              <a:rPr lang="en-US" sz="1600" b="1" dirty="0">
                <a:latin typeface="Arial" pitchFamily="34" charset="0"/>
              </a:rPr>
              <a:t>(Fertilization)</a:t>
            </a:r>
            <a:endParaRPr lang="en-US" sz="2400" dirty="0">
              <a:latin typeface="Arial" pitchFamily="34" charset="0"/>
            </a:endParaRPr>
          </a:p>
        </p:txBody>
      </p:sp>
      <p:sp>
        <p:nvSpPr>
          <p:cNvPr id="5" name="Text Box 7"/>
          <p:cNvSpPr txBox="1">
            <a:spLocks noChangeArrowheads="1"/>
          </p:cNvSpPr>
          <p:nvPr/>
        </p:nvSpPr>
        <p:spPr bwMode="auto">
          <a:xfrm>
            <a:off x="3771900" y="3378652"/>
            <a:ext cx="1219200" cy="390224"/>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algn="ctr" defTabSz="914400" fontAlgn="base">
              <a:spcBef>
                <a:spcPct val="0"/>
              </a:spcBef>
              <a:spcAft>
                <a:spcPct val="0"/>
              </a:spcAft>
            </a:pPr>
            <a:r>
              <a:rPr lang="en-US" sz="1600" b="1" dirty="0">
                <a:latin typeface="Arial" pitchFamily="34" charset="0"/>
              </a:rPr>
              <a:t>(Albumen)</a:t>
            </a:r>
            <a:endParaRPr lang="en-US" sz="2400" dirty="0">
              <a:latin typeface="Arial" pitchFamily="34" charset="0"/>
            </a:endParaRPr>
          </a:p>
        </p:txBody>
      </p:sp>
      <p:sp>
        <p:nvSpPr>
          <p:cNvPr id="8" name="Text Box 7"/>
          <p:cNvSpPr txBox="1">
            <a:spLocks noChangeArrowheads="1"/>
          </p:cNvSpPr>
          <p:nvPr/>
        </p:nvSpPr>
        <p:spPr bwMode="auto">
          <a:xfrm>
            <a:off x="4058652" y="4453088"/>
            <a:ext cx="1600200" cy="268198"/>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algn="ctr" defTabSz="914400" fontAlgn="base">
              <a:spcBef>
                <a:spcPct val="0"/>
              </a:spcBef>
              <a:spcAft>
                <a:spcPct val="0"/>
              </a:spcAft>
            </a:pPr>
            <a:r>
              <a:rPr lang="en-US" sz="1600" b="1" dirty="0">
                <a:latin typeface="Arial" pitchFamily="34" charset="0"/>
              </a:rPr>
              <a:t>(Shell membranes)</a:t>
            </a:r>
            <a:endParaRPr lang="en-US" sz="2400" dirty="0">
              <a:latin typeface="Arial" pitchFamily="34" charset="0"/>
            </a:endParaRPr>
          </a:p>
        </p:txBody>
      </p:sp>
      <p:sp>
        <p:nvSpPr>
          <p:cNvPr id="9" name="Text Box 7"/>
          <p:cNvSpPr txBox="1">
            <a:spLocks noChangeArrowheads="1"/>
          </p:cNvSpPr>
          <p:nvPr/>
        </p:nvSpPr>
        <p:spPr bwMode="auto">
          <a:xfrm>
            <a:off x="3826042" y="2038253"/>
            <a:ext cx="1600200" cy="268198"/>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algn="ctr" defTabSz="914400" fontAlgn="base">
              <a:spcBef>
                <a:spcPct val="0"/>
              </a:spcBef>
              <a:spcAft>
                <a:spcPct val="0"/>
              </a:spcAft>
            </a:pPr>
            <a:r>
              <a:rPr lang="en-US" sz="1600" b="1" dirty="0">
                <a:latin typeface="Arial" pitchFamily="34" charset="0"/>
              </a:rPr>
              <a:t>(Shell)</a:t>
            </a:r>
            <a:endParaRPr lang="en-US" sz="2400" dirty="0">
              <a:latin typeface="Arial" pitchFamily="34" charset="0"/>
            </a:endParaRPr>
          </a:p>
        </p:txBody>
      </p:sp>
      <p:sp>
        <p:nvSpPr>
          <p:cNvPr id="10" name="Oval 9"/>
          <p:cNvSpPr/>
          <p:nvPr/>
        </p:nvSpPr>
        <p:spPr>
          <a:xfrm>
            <a:off x="6019800" y="2340985"/>
            <a:ext cx="1341882" cy="1088015"/>
          </a:xfrm>
          <a:prstGeom prst="ellipse">
            <a:avLst/>
          </a:prstGeom>
          <a:no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Tree>
    <p:extLst>
      <p:ext uri="{BB962C8B-B14F-4D97-AF65-F5344CB8AC3E}">
        <p14:creationId xmlns:p14="http://schemas.microsoft.com/office/powerpoint/2010/main" val="20240857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heel(1)">
                                      <p:cBhvr>
                                        <p:cTn id="7" dur="2000"/>
                                        <p:tgtEl>
                                          <p:spTgt spid="10"/>
                                        </p:tgtEl>
                                      </p:cBhvr>
                                    </p:animEffect>
                                  </p:childTnLst>
                                  <p:subTnLst>
                                    <p:set>
                                      <p:cBhvr override="childStyle">
                                        <p:cTn dur="1" fill="hold" display="0" masterRel="nextClick" afterEffect="1"/>
                                        <p:tgtEl>
                                          <p:spTgt spid="10"/>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labeled_female_reproductive_tract"/>
          <p:cNvPicPr>
            <a:picLocks noGrp="1" noChangeAspect="1" noChangeArrowheads="1"/>
          </p:cNvPicPr>
          <p:nvPr>
            <p:ph idx="1"/>
          </p:nvPr>
        </p:nvPicPr>
        <p:blipFill>
          <a:blip r:embed="rId4" cstate="print"/>
          <a:srcRect/>
          <a:stretch>
            <a:fillRect/>
          </a:stretch>
        </p:blipFill>
        <p:spPr bwMode="auto">
          <a:xfrm>
            <a:off x="495301" y="647700"/>
            <a:ext cx="5288279" cy="5023168"/>
          </a:xfrm>
          <a:prstGeom prst="rect">
            <a:avLst/>
          </a:prstGeom>
          <a:noFill/>
          <a:ln w="9525" algn="in">
            <a:noFill/>
            <a:miter lim="800000"/>
            <a:headEnd/>
            <a:tailEnd/>
          </a:ln>
          <a:effectLst/>
        </p:spPr>
      </p:pic>
      <p:sp>
        <p:nvSpPr>
          <p:cNvPr id="10" name="Content Placeholder 7"/>
          <p:cNvSpPr txBox="1">
            <a:spLocks/>
          </p:cNvSpPr>
          <p:nvPr/>
        </p:nvSpPr>
        <p:spPr>
          <a:xfrm>
            <a:off x="5958840" y="822961"/>
            <a:ext cx="5654040" cy="4533900"/>
          </a:xfrm>
          <a:prstGeom prst="rect">
            <a:avLst/>
          </a:prstGeom>
        </p:spPr>
        <p:txBody>
          <a:bodyPr>
            <a:noAutofit/>
          </a:bodyPr>
          <a:lstStyle>
            <a:lvl1pPr marL="342900" indent="-342900" algn="l" defTabSz="914400" rtl="0" eaLnBrk="1" latinLnBrk="0" hangingPunct="1">
              <a:spcBef>
                <a:spcPct val="20000"/>
              </a:spcBef>
              <a:buFont typeface="Arial" pitchFamily="34" charset="0"/>
              <a:buChar char="•"/>
              <a:defRPr sz="3200" kern="1200">
                <a:solidFill>
                  <a:schemeClr val="bg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bg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bg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bg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bg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b="1" dirty="0">
                <a:solidFill>
                  <a:schemeClr val="tx1"/>
                </a:solidFill>
                <a:latin typeface="Arial" pitchFamily="34" charset="0"/>
                <a:cs typeface="Arial" pitchFamily="34" charset="0"/>
              </a:rPr>
              <a:t>VAGINA</a:t>
            </a:r>
          </a:p>
          <a:p>
            <a:r>
              <a:rPr lang="en-US" b="1" dirty="0">
                <a:solidFill>
                  <a:schemeClr val="tx1"/>
                </a:solidFill>
                <a:latin typeface="Arial" pitchFamily="34" charset="0"/>
                <a:cs typeface="Arial" pitchFamily="34" charset="0"/>
              </a:rPr>
              <a:t>4-5 inches long</a:t>
            </a:r>
          </a:p>
          <a:p>
            <a:r>
              <a:rPr lang="en-US" b="1" dirty="0">
                <a:solidFill>
                  <a:schemeClr val="tx1"/>
                </a:solidFill>
                <a:latin typeface="Arial" pitchFamily="34" charset="0"/>
                <a:cs typeface="Arial" pitchFamily="34" charset="0"/>
              </a:rPr>
              <a:t>Does not really take part in egg formation</a:t>
            </a:r>
          </a:p>
          <a:p>
            <a:r>
              <a:rPr lang="en-US" b="1" dirty="0">
                <a:solidFill>
                  <a:schemeClr val="tx1"/>
                </a:solidFill>
                <a:latin typeface="Arial" pitchFamily="34" charset="0"/>
                <a:cs typeface="Arial" pitchFamily="34" charset="0"/>
              </a:rPr>
              <a:t>Made of </a:t>
            </a:r>
            <a:r>
              <a:rPr lang="en-US" sz="3600" b="1" dirty="0">
                <a:solidFill>
                  <a:schemeClr val="tx1"/>
                </a:solidFill>
                <a:latin typeface="Arial" pitchFamily="34" charset="0"/>
                <a:cs typeface="Arial" pitchFamily="34" charset="0"/>
              </a:rPr>
              <a:t>muscle</a:t>
            </a:r>
          </a:p>
          <a:p>
            <a:r>
              <a:rPr lang="en-US" b="1" dirty="0">
                <a:solidFill>
                  <a:schemeClr val="tx1"/>
                </a:solidFill>
                <a:latin typeface="Arial" pitchFamily="34" charset="0"/>
                <a:cs typeface="Arial" pitchFamily="34" charset="0"/>
              </a:rPr>
              <a:t>Helps push the egg out of the hen’s body</a:t>
            </a:r>
          </a:p>
          <a:p>
            <a:pPr lvl="1"/>
            <a:r>
              <a:rPr lang="en-US" b="1" dirty="0">
                <a:solidFill>
                  <a:schemeClr val="tx1"/>
                </a:solidFill>
                <a:latin typeface="Arial" pitchFamily="34" charset="0"/>
                <a:cs typeface="Arial" pitchFamily="34" charset="0"/>
              </a:rPr>
              <a:t>Oviposition</a:t>
            </a:r>
          </a:p>
        </p:txBody>
      </p:sp>
      <p:sp>
        <p:nvSpPr>
          <p:cNvPr id="7" name="Text Box 7"/>
          <p:cNvSpPr txBox="1">
            <a:spLocks noChangeArrowheads="1"/>
          </p:cNvSpPr>
          <p:nvPr/>
        </p:nvSpPr>
        <p:spPr bwMode="auto">
          <a:xfrm>
            <a:off x="2196450" y="1090055"/>
            <a:ext cx="1364126" cy="354131"/>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algn="ctr" defTabSz="914400" fontAlgn="base">
              <a:spcBef>
                <a:spcPct val="0"/>
              </a:spcBef>
              <a:spcAft>
                <a:spcPct val="0"/>
              </a:spcAft>
            </a:pPr>
            <a:r>
              <a:rPr lang="en-US" sz="1400" b="1" dirty="0">
                <a:solidFill>
                  <a:schemeClr val="bg1"/>
                </a:solidFill>
                <a:latin typeface="Arial" pitchFamily="34" charset="0"/>
              </a:rPr>
              <a:t>(Fertilization)</a:t>
            </a:r>
            <a:endParaRPr lang="en-US" sz="2000" dirty="0">
              <a:solidFill>
                <a:schemeClr val="bg1"/>
              </a:solidFill>
              <a:latin typeface="Arial" pitchFamily="34" charset="0"/>
            </a:endParaRPr>
          </a:p>
        </p:txBody>
      </p:sp>
      <p:sp>
        <p:nvSpPr>
          <p:cNvPr id="5" name="Text Box 7"/>
          <p:cNvSpPr txBox="1">
            <a:spLocks noChangeArrowheads="1"/>
          </p:cNvSpPr>
          <p:nvPr/>
        </p:nvSpPr>
        <p:spPr bwMode="auto">
          <a:xfrm>
            <a:off x="2731760" y="3208633"/>
            <a:ext cx="1364126" cy="354131"/>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algn="ctr" defTabSz="914400" fontAlgn="base">
              <a:spcBef>
                <a:spcPct val="0"/>
              </a:spcBef>
              <a:spcAft>
                <a:spcPct val="0"/>
              </a:spcAft>
            </a:pPr>
            <a:r>
              <a:rPr lang="en-US" sz="1400" b="1" dirty="0">
                <a:solidFill>
                  <a:schemeClr val="bg1"/>
                </a:solidFill>
                <a:latin typeface="Arial" pitchFamily="34" charset="0"/>
              </a:rPr>
              <a:t>(Albumen)</a:t>
            </a:r>
            <a:endParaRPr lang="en-US" sz="2000" dirty="0">
              <a:solidFill>
                <a:schemeClr val="bg1"/>
              </a:solidFill>
              <a:latin typeface="Arial" pitchFamily="34" charset="0"/>
            </a:endParaRPr>
          </a:p>
        </p:txBody>
      </p:sp>
      <p:sp>
        <p:nvSpPr>
          <p:cNvPr id="8" name="Text Box 7"/>
          <p:cNvSpPr txBox="1">
            <a:spLocks noChangeArrowheads="1"/>
          </p:cNvSpPr>
          <p:nvPr/>
        </p:nvSpPr>
        <p:spPr bwMode="auto">
          <a:xfrm>
            <a:off x="2512257" y="4099559"/>
            <a:ext cx="2152786" cy="354131"/>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algn="ctr" defTabSz="914400" fontAlgn="base">
              <a:spcBef>
                <a:spcPct val="0"/>
              </a:spcBef>
              <a:spcAft>
                <a:spcPct val="0"/>
              </a:spcAft>
            </a:pPr>
            <a:r>
              <a:rPr lang="en-US" sz="1400" b="1" dirty="0">
                <a:solidFill>
                  <a:schemeClr val="bg1"/>
                </a:solidFill>
                <a:latin typeface="Arial" pitchFamily="34" charset="0"/>
              </a:rPr>
              <a:t>(Shell membranes)</a:t>
            </a:r>
            <a:endParaRPr lang="en-US" sz="2000" dirty="0">
              <a:solidFill>
                <a:schemeClr val="bg1"/>
              </a:solidFill>
              <a:latin typeface="Arial" pitchFamily="34" charset="0"/>
            </a:endParaRPr>
          </a:p>
        </p:txBody>
      </p:sp>
      <p:sp>
        <p:nvSpPr>
          <p:cNvPr id="9" name="Text Box 7"/>
          <p:cNvSpPr txBox="1">
            <a:spLocks noChangeArrowheads="1"/>
          </p:cNvSpPr>
          <p:nvPr/>
        </p:nvSpPr>
        <p:spPr bwMode="auto">
          <a:xfrm>
            <a:off x="2472763" y="2149344"/>
            <a:ext cx="2152786" cy="354131"/>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algn="ctr" defTabSz="914400" fontAlgn="base">
              <a:spcBef>
                <a:spcPct val="0"/>
              </a:spcBef>
              <a:spcAft>
                <a:spcPct val="0"/>
              </a:spcAft>
            </a:pPr>
            <a:r>
              <a:rPr lang="en-US" sz="1400" b="1" dirty="0">
                <a:solidFill>
                  <a:schemeClr val="bg1"/>
                </a:solidFill>
                <a:latin typeface="Arial" pitchFamily="34" charset="0"/>
              </a:rPr>
              <a:t>(Shell)</a:t>
            </a:r>
            <a:endParaRPr lang="en-US" sz="2000" dirty="0">
              <a:solidFill>
                <a:schemeClr val="bg1"/>
              </a:solidFill>
              <a:latin typeface="Arial" pitchFamily="34" charset="0"/>
            </a:endParaRPr>
          </a:p>
        </p:txBody>
      </p:sp>
    </p:spTree>
    <p:custDataLst>
      <p:tags r:id="rId1"/>
    </p:custDataLst>
    <p:extLst>
      <p:ext uri="{BB962C8B-B14F-4D97-AF65-F5344CB8AC3E}">
        <p14:creationId xmlns:p14="http://schemas.microsoft.com/office/powerpoint/2010/main" val="160960496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490091" y="145662"/>
            <a:ext cx="8944536" cy="6566675"/>
          </a:xfrm>
        </p:spPr>
      </p:pic>
      <p:sp>
        <p:nvSpPr>
          <p:cNvPr id="5" name="TextBox 4"/>
          <p:cNvSpPr txBox="1"/>
          <p:nvPr/>
        </p:nvSpPr>
        <p:spPr>
          <a:xfrm>
            <a:off x="1403694" y="5498623"/>
            <a:ext cx="2213420" cy="954107"/>
          </a:xfrm>
          <a:prstGeom prst="rect">
            <a:avLst/>
          </a:prstGeom>
          <a:noFill/>
        </p:spPr>
        <p:txBody>
          <a:bodyPr wrap="square" rtlCol="0">
            <a:spAutoFit/>
          </a:bodyPr>
          <a:lstStyle/>
          <a:p>
            <a:pPr algn="ctr"/>
            <a:r>
              <a:rPr lang="en-US" sz="2800" b="1" dirty="0"/>
              <a:t>DIGESTIVE SYSTEM</a:t>
            </a:r>
          </a:p>
        </p:txBody>
      </p:sp>
      <p:sp>
        <p:nvSpPr>
          <p:cNvPr id="6" name="TextBox 5"/>
          <p:cNvSpPr txBox="1"/>
          <p:nvPr/>
        </p:nvSpPr>
        <p:spPr>
          <a:xfrm>
            <a:off x="4326021" y="291325"/>
            <a:ext cx="2815770" cy="954107"/>
          </a:xfrm>
          <a:prstGeom prst="rect">
            <a:avLst/>
          </a:prstGeom>
          <a:noFill/>
        </p:spPr>
        <p:txBody>
          <a:bodyPr wrap="square" rtlCol="0">
            <a:spAutoFit/>
          </a:bodyPr>
          <a:lstStyle/>
          <a:p>
            <a:pPr algn="ctr"/>
            <a:r>
              <a:rPr lang="en-US" sz="2800" b="1" dirty="0"/>
              <a:t>REPRODUCTIVE</a:t>
            </a:r>
          </a:p>
          <a:p>
            <a:pPr algn="ctr"/>
            <a:r>
              <a:rPr lang="en-US" sz="2800" b="1" dirty="0"/>
              <a:t>SYSTEM</a:t>
            </a:r>
          </a:p>
        </p:txBody>
      </p:sp>
    </p:spTree>
    <p:extLst>
      <p:ext uri="{BB962C8B-B14F-4D97-AF65-F5344CB8AC3E}">
        <p14:creationId xmlns:p14="http://schemas.microsoft.com/office/powerpoint/2010/main" val="51890087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labeled_female_reproductive_tract"/>
          <p:cNvPicPr>
            <a:picLocks noGrp="1" noChangeAspect="1" noChangeArrowheads="1"/>
          </p:cNvPicPr>
          <p:nvPr>
            <p:ph idx="1"/>
          </p:nvPr>
        </p:nvPicPr>
        <p:blipFill>
          <a:blip r:embed="rId3" cstate="print"/>
          <a:srcRect/>
          <a:stretch>
            <a:fillRect/>
          </a:stretch>
        </p:blipFill>
        <p:spPr bwMode="auto">
          <a:xfrm>
            <a:off x="228601" y="440439"/>
            <a:ext cx="5116534" cy="4860033"/>
          </a:xfrm>
          <a:prstGeom prst="rect">
            <a:avLst/>
          </a:prstGeom>
          <a:noFill/>
          <a:ln w="9525" algn="in">
            <a:noFill/>
            <a:miter lim="800000"/>
            <a:headEnd/>
            <a:tailEnd/>
          </a:ln>
          <a:effectLst/>
        </p:spPr>
      </p:pic>
      <p:sp>
        <p:nvSpPr>
          <p:cNvPr id="10" name="Content Placeholder 7"/>
          <p:cNvSpPr txBox="1">
            <a:spLocks/>
          </p:cNvSpPr>
          <p:nvPr/>
        </p:nvSpPr>
        <p:spPr>
          <a:xfrm>
            <a:off x="5550408" y="1219201"/>
            <a:ext cx="6217920" cy="3657599"/>
          </a:xfrm>
          <a:prstGeom prst="rect">
            <a:avLst/>
          </a:prstGeom>
        </p:spPr>
        <p:txBody>
          <a:bodyPr>
            <a:normAutofit/>
          </a:bodyPr>
          <a:lstStyle>
            <a:lvl1pPr marL="342900" indent="-342900" algn="l" defTabSz="914400" rtl="0" eaLnBrk="1" latinLnBrk="0" hangingPunct="1">
              <a:spcBef>
                <a:spcPct val="20000"/>
              </a:spcBef>
              <a:buFont typeface="Arial" pitchFamily="34" charset="0"/>
              <a:buChar char="•"/>
              <a:defRPr sz="3200" kern="1200">
                <a:solidFill>
                  <a:schemeClr val="bg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bg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bg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bg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bg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2800" b="1" dirty="0">
                <a:solidFill>
                  <a:schemeClr val="tx1"/>
                </a:solidFill>
                <a:latin typeface="Arial" pitchFamily="34" charset="0"/>
                <a:cs typeface="Arial" pitchFamily="34" charset="0"/>
              </a:rPr>
              <a:t>STORAGE SITES</a:t>
            </a:r>
          </a:p>
          <a:p>
            <a:r>
              <a:rPr lang="en-US" sz="2800" b="1" dirty="0">
                <a:solidFill>
                  <a:schemeClr val="tx1"/>
                </a:solidFill>
                <a:latin typeface="Arial" pitchFamily="34" charset="0"/>
                <a:cs typeface="Arial" pitchFamily="34" charset="0"/>
              </a:rPr>
              <a:t>Hen’s store </a:t>
            </a:r>
            <a:r>
              <a:rPr lang="en-US" b="1" dirty="0">
                <a:solidFill>
                  <a:schemeClr val="tx1"/>
                </a:solidFill>
                <a:latin typeface="Arial" pitchFamily="34" charset="0"/>
                <a:cs typeface="Arial" pitchFamily="34" charset="0"/>
              </a:rPr>
              <a:t>spermatozoa</a:t>
            </a:r>
            <a:r>
              <a:rPr lang="en-US" sz="2800" b="1" dirty="0">
                <a:solidFill>
                  <a:schemeClr val="tx1"/>
                </a:solidFill>
                <a:latin typeface="Arial" pitchFamily="34" charset="0"/>
                <a:cs typeface="Arial" pitchFamily="34" charset="0"/>
              </a:rPr>
              <a:t> after each mating so that subsequent eggs can be </a:t>
            </a:r>
            <a:r>
              <a:rPr lang="en-US" b="1" dirty="0">
                <a:solidFill>
                  <a:schemeClr val="tx1"/>
                </a:solidFill>
                <a:latin typeface="Arial" pitchFamily="34" charset="0"/>
                <a:cs typeface="Arial" pitchFamily="34" charset="0"/>
              </a:rPr>
              <a:t>fertilized</a:t>
            </a:r>
            <a:r>
              <a:rPr lang="en-US" sz="2800" b="1" dirty="0">
                <a:solidFill>
                  <a:schemeClr val="tx1"/>
                </a:solidFill>
                <a:latin typeface="Arial" pitchFamily="34" charset="0"/>
                <a:cs typeface="Arial" pitchFamily="34" charset="0"/>
              </a:rPr>
              <a:t> without needing to mate again</a:t>
            </a:r>
          </a:p>
        </p:txBody>
      </p:sp>
      <p:sp>
        <p:nvSpPr>
          <p:cNvPr id="7" name="Text Box 7"/>
          <p:cNvSpPr txBox="1">
            <a:spLocks noChangeArrowheads="1"/>
          </p:cNvSpPr>
          <p:nvPr/>
        </p:nvSpPr>
        <p:spPr bwMode="auto">
          <a:xfrm>
            <a:off x="1737360" y="868681"/>
            <a:ext cx="1664208" cy="609600"/>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algn="ctr" defTabSz="914400" fontAlgn="base">
              <a:spcBef>
                <a:spcPct val="0"/>
              </a:spcBef>
              <a:spcAft>
                <a:spcPct val="0"/>
              </a:spcAft>
            </a:pPr>
            <a:r>
              <a:rPr lang="en-US" sz="1400" b="1" dirty="0">
                <a:solidFill>
                  <a:srgbClr val="00B050"/>
                </a:solidFill>
                <a:latin typeface="Arial" pitchFamily="34" charset="0"/>
              </a:rPr>
              <a:t>(Sperm storage location)</a:t>
            </a:r>
            <a:endParaRPr lang="en-US" sz="2000" dirty="0">
              <a:solidFill>
                <a:srgbClr val="00B050"/>
              </a:solidFill>
              <a:latin typeface="Arial" pitchFamily="34" charset="0"/>
            </a:endParaRPr>
          </a:p>
        </p:txBody>
      </p:sp>
      <p:sp>
        <p:nvSpPr>
          <p:cNvPr id="12" name="Text Box 7"/>
          <p:cNvSpPr txBox="1">
            <a:spLocks noChangeArrowheads="1"/>
          </p:cNvSpPr>
          <p:nvPr/>
        </p:nvSpPr>
        <p:spPr bwMode="auto">
          <a:xfrm>
            <a:off x="3776617" y="2743200"/>
            <a:ext cx="1423416" cy="609600"/>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algn="ctr" defTabSz="914400" fontAlgn="base">
              <a:spcBef>
                <a:spcPct val="0"/>
              </a:spcBef>
              <a:spcAft>
                <a:spcPct val="0"/>
              </a:spcAft>
            </a:pPr>
            <a:r>
              <a:rPr lang="en-US" sz="1400" b="1" dirty="0">
                <a:solidFill>
                  <a:srgbClr val="00B050"/>
                </a:solidFill>
                <a:latin typeface="Arial" pitchFamily="34" charset="0"/>
              </a:rPr>
              <a:t>(Sperm storage location)</a:t>
            </a:r>
            <a:endParaRPr lang="en-US" sz="2000" dirty="0">
              <a:solidFill>
                <a:srgbClr val="00B050"/>
              </a:solidFill>
              <a:latin typeface="Arial" pitchFamily="34" charset="0"/>
            </a:endParaRPr>
          </a:p>
        </p:txBody>
      </p:sp>
    </p:spTree>
    <p:extLst>
      <p:ext uri="{BB962C8B-B14F-4D97-AF65-F5344CB8AC3E}">
        <p14:creationId xmlns:p14="http://schemas.microsoft.com/office/powerpoint/2010/main" val="43507204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7249" y="438611"/>
            <a:ext cx="8977593" cy="1507067"/>
          </a:xfrm>
        </p:spPr>
        <p:txBody>
          <a:bodyPr/>
          <a:lstStyle/>
          <a:p>
            <a:r>
              <a:rPr lang="en-US" b="1" dirty="0"/>
              <a:t>HOW MANY EGGS CAN A HEN LAY IN ONE DAY?</a:t>
            </a:r>
          </a:p>
        </p:txBody>
      </p:sp>
      <p:sp>
        <p:nvSpPr>
          <p:cNvPr id="3" name="Content Placeholder 2"/>
          <p:cNvSpPr>
            <a:spLocks noGrp="1"/>
          </p:cNvSpPr>
          <p:nvPr>
            <p:ph idx="1"/>
          </p:nvPr>
        </p:nvSpPr>
        <p:spPr/>
        <p:txBody>
          <a:bodyPr>
            <a:normAutofit/>
          </a:bodyPr>
          <a:lstStyle/>
          <a:p>
            <a:r>
              <a:rPr lang="en-US" sz="3200" b="1" dirty="0">
                <a:solidFill>
                  <a:schemeClr val="tx1"/>
                </a:solidFill>
              </a:rPr>
              <a:t>Infundibulum – 15 minutes</a:t>
            </a:r>
          </a:p>
          <a:p>
            <a:r>
              <a:rPr lang="en-US" sz="3200" b="1" dirty="0">
                <a:solidFill>
                  <a:schemeClr val="tx1"/>
                </a:solidFill>
              </a:rPr>
              <a:t>Magnum – 3 hours</a:t>
            </a:r>
          </a:p>
          <a:p>
            <a:r>
              <a:rPr lang="en-US" sz="3200" b="1" dirty="0">
                <a:solidFill>
                  <a:schemeClr val="tx1"/>
                </a:solidFill>
              </a:rPr>
              <a:t>Isthmus – 75 minutes</a:t>
            </a:r>
          </a:p>
          <a:p>
            <a:r>
              <a:rPr lang="en-US" sz="3200" b="1" dirty="0">
                <a:solidFill>
                  <a:schemeClr val="tx1"/>
                </a:solidFill>
              </a:rPr>
              <a:t>Shell gland – 20 hours</a:t>
            </a:r>
          </a:p>
          <a:p>
            <a:r>
              <a:rPr lang="en-US" sz="3200" b="1" dirty="0">
                <a:solidFill>
                  <a:schemeClr val="tx1"/>
                </a:solidFill>
              </a:rPr>
              <a:t>Next yolk released 30 minutes later</a:t>
            </a:r>
          </a:p>
        </p:txBody>
      </p:sp>
    </p:spTree>
    <p:extLst>
      <p:ext uri="{BB962C8B-B14F-4D97-AF65-F5344CB8AC3E}">
        <p14:creationId xmlns:p14="http://schemas.microsoft.com/office/powerpoint/2010/main" val="192074001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stretch>
            <a:fillRect/>
          </a:stretch>
        </p:blipFill>
        <p:spPr>
          <a:xfrm>
            <a:off x="647134" y="604782"/>
            <a:ext cx="8481137" cy="5648436"/>
          </a:xfrm>
          <a:prstGeom prst="rect">
            <a:avLst/>
          </a:prstGeom>
        </p:spPr>
      </p:pic>
    </p:spTree>
    <p:extLst>
      <p:ext uri="{BB962C8B-B14F-4D97-AF65-F5344CB8AC3E}">
        <p14:creationId xmlns:p14="http://schemas.microsoft.com/office/powerpoint/2010/main" val="348424289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86848" y="4774420"/>
            <a:ext cx="8534400" cy="1507067"/>
          </a:xfrm>
        </p:spPr>
        <p:txBody>
          <a:bodyPr>
            <a:normAutofit/>
          </a:bodyPr>
          <a:lstStyle/>
          <a:p>
            <a:r>
              <a:rPr lang="en-US" sz="5400" b="1" dirty="0"/>
              <a:t>PARTS OF AN EGG</a:t>
            </a: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6847" y="338328"/>
            <a:ext cx="6660799" cy="4436092"/>
          </a:xfrm>
          <a:prstGeom prst="rect">
            <a:avLst/>
          </a:prstGeom>
        </p:spPr>
      </p:pic>
    </p:spTree>
    <p:extLst>
      <p:ext uri="{BB962C8B-B14F-4D97-AF65-F5344CB8AC3E}">
        <p14:creationId xmlns:p14="http://schemas.microsoft.com/office/powerpoint/2010/main" val="50326860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684212" y="4795455"/>
            <a:ext cx="8534400" cy="1507067"/>
          </a:xfrm>
        </p:spPr>
        <p:txBody>
          <a:bodyPr>
            <a:normAutofit/>
          </a:bodyPr>
          <a:lstStyle/>
          <a:p>
            <a:r>
              <a:rPr lang="en-US" sz="5400" b="1" dirty="0"/>
              <a:t>EGG SHELL</a:t>
            </a:r>
          </a:p>
        </p:txBody>
      </p:sp>
      <p:pic>
        <p:nvPicPr>
          <p:cNvPr id="7" name="Content Placeholder 6"/>
          <p:cNvPicPr>
            <a:picLocks noGrp="1" noChangeAspect="1"/>
          </p:cNvPicPr>
          <p:nvPr>
            <p:ph sz="half" idx="1"/>
          </p:nvPr>
        </p:nvPicPr>
        <p:blipFill>
          <a:blip r:embed="rId3" cstate="print">
            <a:extLst>
              <a:ext uri="{28A0092B-C50C-407E-A947-70E740481C1C}">
                <a14:useLocalDpi xmlns:a14="http://schemas.microsoft.com/office/drawing/2010/main" val="0"/>
              </a:ext>
            </a:extLst>
          </a:blip>
          <a:stretch>
            <a:fillRect/>
          </a:stretch>
        </p:blipFill>
        <p:spPr>
          <a:xfrm>
            <a:off x="684212" y="535182"/>
            <a:ext cx="3092335" cy="4260273"/>
          </a:xfrm>
          <a:prstGeom prst="rect">
            <a:avLst/>
          </a:prstGeom>
        </p:spPr>
      </p:pic>
      <p:sp>
        <p:nvSpPr>
          <p:cNvPr id="6" name="Content Placeholder 5"/>
          <p:cNvSpPr>
            <a:spLocks noGrp="1"/>
          </p:cNvSpPr>
          <p:nvPr>
            <p:ph sz="half" idx="2"/>
          </p:nvPr>
        </p:nvSpPr>
        <p:spPr>
          <a:xfrm>
            <a:off x="4002185" y="574292"/>
            <a:ext cx="7181088" cy="4221163"/>
          </a:xfrm>
        </p:spPr>
        <p:txBody>
          <a:bodyPr>
            <a:normAutofit/>
          </a:bodyPr>
          <a:lstStyle/>
          <a:p>
            <a:r>
              <a:rPr lang="en-US" sz="3200" b="1" dirty="0">
                <a:solidFill>
                  <a:schemeClr val="tx1"/>
                </a:solidFill>
              </a:rPr>
              <a:t>Made of calcium carbonate</a:t>
            </a:r>
          </a:p>
          <a:p>
            <a:pPr lvl="1">
              <a:buFont typeface="Wingdings" panose="05000000000000000000" pitchFamily="2" charset="2"/>
              <a:buChar char="Ø"/>
            </a:pPr>
            <a:r>
              <a:rPr lang="en-US" sz="2800" b="1" dirty="0">
                <a:solidFill>
                  <a:schemeClr val="tx1"/>
                </a:solidFill>
              </a:rPr>
              <a:t>From feed and bones</a:t>
            </a:r>
          </a:p>
          <a:p>
            <a:r>
              <a:rPr lang="en-US" sz="3200" b="1" dirty="0">
                <a:solidFill>
                  <a:schemeClr val="tx1"/>
                </a:solidFill>
              </a:rPr>
              <a:t>Has many pores to allow passage of gasses and moisture (water vapor)</a:t>
            </a:r>
          </a:p>
        </p:txBody>
      </p:sp>
    </p:spTree>
    <p:extLst>
      <p:ext uri="{BB962C8B-B14F-4D97-AF65-F5344CB8AC3E}">
        <p14:creationId xmlns:p14="http://schemas.microsoft.com/office/powerpoint/2010/main" val="212608213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86848" y="4774420"/>
            <a:ext cx="8534400" cy="1507067"/>
          </a:xfrm>
        </p:spPr>
        <p:txBody>
          <a:bodyPr>
            <a:normAutofit/>
          </a:bodyPr>
          <a:lstStyle/>
          <a:p>
            <a:r>
              <a:rPr lang="en-US" sz="5400" b="1" dirty="0"/>
              <a:t>PARTS OF AN EGG</a:t>
            </a:r>
          </a:p>
        </p:txBody>
      </p:sp>
      <p:pic>
        <p:nvPicPr>
          <p:cNvPr id="4" name="Content Placeholder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6848" y="595664"/>
            <a:ext cx="5326189" cy="3125436"/>
          </a:xfrm>
          <a:prstGeom prst="rect">
            <a:avLst/>
          </a:prstGeom>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86848" y="3721100"/>
            <a:ext cx="5326189" cy="906191"/>
          </a:xfrm>
          <a:prstGeom prst="rect">
            <a:avLst/>
          </a:prstGeom>
        </p:spPr>
      </p:pic>
      <p:grpSp>
        <p:nvGrpSpPr>
          <p:cNvPr id="21" name="Group 20"/>
          <p:cNvGrpSpPr/>
          <p:nvPr/>
        </p:nvGrpSpPr>
        <p:grpSpPr>
          <a:xfrm>
            <a:off x="1085461" y="1300672"/>
            <a:ext cx="2628123" cy="857710"/>
            <a:chOff x="1085461" y="1300672"/>
            <a:chExt cx="2628123" cy="857710"/>
          </a:xfrm>
        </p:grpSpPr>
        <p:sp>
          <p:nvSpPr>
            <p:cNvPr id="6" name="TextBox 5"/>
            <p:cNvSpPr txBox="1"/>
            <p:nvPr/>
          </p:nvSpPr>
          <p:spPr>
            <a:xfrm>
              <a:off x="1085461" y="1300672"/>
              <a:ext cx="1054359" cy="369332"/>
            </a:xfrm>
            <a:prstGeom prst="rect">
              <a:avLst/>
            </a:prstGeom>
            <a:noFill/>
          </p:spPr>
          <p:txBody>
            <a:bodyPr wrap="square" rtlCol="0">
              <a:spAutoFit/>
            </a:bodyPr>
            <a:lstStyle/>
            <a:p>
              <a:r>
                <a:rPr lang="en-US" b="1" dirty="0">
                  <a:solidFill>
                    <a:schemeClr val="bg1"/>
                  </a:solidFill>
                  <a:latin typeface="Arial" panose="020B0604020202020204" pitchFamily="34" charset="0"/>
                  <a:cs typeface="Arial" panose="020B0604020202020204" pitchFamily="34" charset="0"/>
                </a:rPr>
                <a:t>YOLK</a:t>
              </a:r>
            </a:p>
          </p:txBody>
        </p:sp>
        <p:cxnSp>
          <p:nvCxnSpPr>
            <p:cNvPr id="11" name="Straight Arrow Connector 10"/>
            <p:cNvCxnSpPr/>
            <p:nvPr/>
          </p:nvCxnSpPr>
          <p:spPr>
            <a:xfrm>
              <a:off x="1950098" y="1522662"/>
              <a:ext cx="1763486" cy="635720"/>
            </a:xfrm>
            <a:prstGeom prst="straightConnector1">
              <a:avLst/>
            </a:prstGeom>
            <a:ln w="38100">
              <a:solidFill>
                <a:schemeClr val="bg1">
                  <a:alpha val="60000"/>
                </a:schemeClr>
              </a:solidFill>
              <a:tailEnd type="triangle"/>
            </a:ln>
          </p:spPr>
          <p:style>
            <a:lnRef idx="1">
              <a:schemeClr val="accent1"/>
            </a:lnRef>
            <a:fillRef idx="0">
              <a:schemeClr val="accent1"/>
            </a:fillRef>
            <a:effectRef idx="0">
              <a:schemeClr val="accent1"/>
            </a:effectRef>
            <a:fontRef idx="minor">
              <a:schemeClr val="tx1"/>
            </a:fontRef>
          </p:style>
        </p:cxnSp>
      </p:grpSp>
      <p:grpSp>
        <p:nvGrpSpPr>
          <p:cNvPr id="22" name="Group 21"/>
          <p:cNvGrpSpPr/>
          <p:nvPr/>
        </p:nvGrpSpPr>
        <p:grpSpPr>
          <a:xfrm>
            <a:off x="1085461" y="2739948"/>
            <a:ext cx="2715209" cy="369332"/>
            <a:chOff x="1085461" y="2739948"/>
            <a:chExt cx="2715209" cy="369332"/>
          </a:xfrm>
        </p:grpSpPr>
        <p:sp>
          <p:nvSpPr>
            <p:cNvPr id="8" name="TextBox 7"/>
            <p:cNvSpPr txBox="1"/>
            <p:nvPr/>
          </p:nvSpPr>
          <p:spPr>
            <a:xfrm>
              <a:off x="1085461" y="2739948"/>
              <a:ext cx="2264228" cy="369332"/>
            </a:xfrm>
            <a:prstGeom prst="rect">
              <a:avLst/>
            </a:prstGeom>
            <a:noFill/>
          </p:spPr>
          <p:txBody>
            <a:bodyPr wrap="square" rtlCol="0">
              <a:spAutoFit/>
            </a:bodyPr>
            <a:lstStyle/>
            <a:p>
              <a:r>
                <a:rPr lang="en-US" b="1" dirty="0">
                  <a:solidFill>
                    <a:schemeClr val="bg1"/>
                  </a:solidFill>
                  <a:latin typeface="Arial" panose="020B0604020202020204" pitchFamily="34" charset="0"/>
                  <a:cs typeface="Arial" panose="020B0604020202020204" pitchFamily="34" charset="0"/>
                </a:rPr>
                <a:t>THICK ALBUMEN</a:t>
              </a:r>
            </a:p>
          </p:txBody>
        </p:sp>
        <p:cxnSp>
          <p:nvCxnSpPr>
            <p:cNvPr id="12" name="Straight Arrow Connector 11"/>
            <p:cNvCxnSpPr/>
            <p:nvPr/>
          </p:nvCxnSpPr>
          <p:spPr>
            <a:xfrm>
              <a:off x="3271934" y="2932177"/>
              <a:ext cx="528736" cy="7564"/>
            </a:xfrm>
            <a:prstGeom prst="straightConnector1">
              <a:avLst/>
            </a:prstGeom>
            <a:ln w="38100">
              <a:solidFill>
                <a:schemeClr val="bg1">
                  <a:alpha val="60000"/>
                </a:schemeClr>
              </a:solidFill>
              <a:tailEnd type="triangle"/>
            </a:ln>
          </p:spPr>
          <p:style>
            <a:lnRef idx="1">
              <a:schemeClr val="accent1"/>
            </a:lnRef>
            <a:fillRef idx="0">
              <a:schemeClr val="accent1"/>
            </a:fillRef>
            <a:effectRef idx="0">
              <a:schemeClr val="accent1"/>
            </a:effectRef>
            <a:fontRef idx="minor">
              <a:schemeClr val="tx1"/>
            </a:fontRef>
          </p:style>
        </p:cxnSp>
      </p:grpSp>
      <p:grpSp>
        <p:nvGrpSpPr>
          <p:cNvPr id="24" name="Group 23"/>
          <p:cNvGrpSpPr/>
          <p:nvPr/>
        </p:nvGrpSpPr>
        <p:grpSpPr>
          <a:xfrm>
            <a:off x="4009055" y="2353992"/>
            <a:ext cx="2578357" cy="369332"/>
            <a:chOff x="4009055" y="2353992"/>
            <a:chExt cx="2578357" cy="369332"/>
          </a:xfrm>
        </p:grpSpPr>
        <p:sp>
          <p:nvSpPr>
            <p:cNvPr id="7" name="TextBox 6"/>
            <p:cNvSpPr txBox="1"/>
            <p:nvPr/>
          </p:nvSpPr>
          <p:spPr>
            <a:xfrm>
              <a:off x="4702628" y="2353992"/>
              <a:ext cx="1884784" cy="369332"/>
            </a:xfrm>
            <a:prstGeom prst="rect">
              <a:avLst/>
            </a:prstGeom>
            <a:noFill/>
          </p:spPr>
          <p:txBody>
            <a:bodyPr wrap="square" rtlCol="0">
              <a:spAutoFit/>
            </a:bodyPr>
            <a:lstStyle/>
            <a:p>
              <a:r>
                <a:rPr lang="en-US" b="1" dirty="0">
                  <a:solidFill>
                    <a:schemeClr val="bg1"/>
                  </a:solidFill>
                  <a:latin typeface="Arial" panose="020B0604020202020204" pitchFamily="34" charset="0"/>
                  <a:cs typeface="Arial" panose="020B0604020202020204" pitchFamily="34" charset="0"/>
                </a:rPr>
                <a:t>CHALAZA</a:t>
              </a:r>
            </a:p>
          </p:txBody>
        </p:sp>
        <p:cxnSp>
          <p:nvCxnSpPr>
            <p:cNvPr id="15" name="Straight Arrow Connector 14"/>
            <p:cNvCxnSpPr>
              <a:stCxn id="7" idx="1"/>
            </p:cNvCxnSpPr>
            <p:nvPr/>
          </p:nvCxnSpPr>
          <p:spPr>
            <a:xfrm flipH="1">
              <a:off x="4009055" y="2538658"/>
              <a:ext cx="693573" cy="12057"/>
            </a:xfrm>
            <a:prstGeom prst="straightConnector1">
              <a:avLst/>
            </a:prstGeom>
            <a:ln w="38100">
              <a:solidFill>
                <a:schemeClr val="bg1">
                  <a:alpha val="60000"/>
                </a:schemeClr>
              </a:solidFill>
              <a:tailEnd type="triangle"/>
            </a:ln>
          </p:spPr>
          <p:style>
            <a:lnRef idx="1">
              <a:schemeClr val="accent1"/>
            </a:lnRef>
            <a:fillRef idx="0">
              <a:schemeClr val="accent1"/>
            </a:fillRef>
            <a:effectRef idx="0">
              <a:schemeClr val="accent1"/>
            </a:effectRef>
            <a:fontRef idx="minor">
              <a:schemeClr val="tx1"/>
            </a:fontRef>
          </p:style>
        </p:cxnSp>
      </p:grpSp>
      <p:grpSp>
        <p:nvGrpSpPr>
          <p:cNvPr id="23" name="Group 22"/>
          <p:cNvGrpSpPr/>
          <p:nvPr/>
        </p:nvGrpSpPr>
        <p:grpSpPr>
          <a:xfrm>
            <a:off x="3800670" y="691331"/>
            <a:ext cx="2649893" cy="776875"/>
            <a:chOff x="3800670" y="691331"/>
            <a:chExt cx="2649893" cy="776875"/>
          </a:xfrm>
        </p:grpSpPr>
        <p:sp>
          <p:nvSpPr>
            <p:cNvPr id="9" name="TextBox 8"/>
            <p:cNvSpPr txBox="1"/>
            <p:nvPr/>
          </p:nvSpPr>
          <p:spPr>
            <a:xfrm>
              <a:off x="4186335" y="691331"/>
              <a:ext cx="2264228" cy="369332"/>
            </a:xfrm>
            <a:prstGeom prst="rect">
              <a:avLst/>
            </a:prstGeom>
            <a:noFill/>
          </p:spPr>
          <p:txBody>
            <a:bodyPr wrap="square" rtlCol="0">
              <a:spAutoFit/>
            </a:bodyPr>
            <a:lstStyle/>
            <a:p>
              <a:r>
                <a:rPr lang="en-US" b="1" dirty="0">
                  <a:solidFill>
                    <a:schemeClr val="bg1"/>
                  </a:solidFill>
                  <a:latin typeface="Arial" panose="020B0604020202020204" pitchFamily="34" charset="0"/>
                  <a:cs typeface="Arial" panose="020B0604020202020204" pitchFamily="34" charset="0"/>
                </a:rPr>
                <a:t>THIN ALBUMEN</a:t>
              </a:r>
            </a:p>
          </p:txBody>
        </p:sp>
        <p:cxnSp>
          <p:nvCxnSpPr>
            <p:cNvPr id="18" name="Straight Arrow Connector 17"/>
            <p:cNvCxnSpPr/>
            <p:nvPr/>
          </p:nvCxnSpPr>
          <p:spPr>
            <a:xfrm flipH="1">
              <a:off x="3800670" y="1060663"/>
              <a:ext cx="454089" cy="407543"/>
            </a:xfrm>
            <a:prstGeom prst="straightConnector1">
              <a:avLst/>
            </a:prstGeom>
            <a:ln w="38100">
              <a:solidFill>
                <a:schemeClr val="bg1">
                  <a:alpha val="60000"/>
                </a:schemeClr>
              </a:solidFill>
              <a:tailEnd type="triangl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7781611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p:cTn id="7" dur="500" fill="hold"/>
                                        <p:tgtEl>
                                          <p:spTgt spid="21"/>
                                        </p:tgtEl>
                                        <p:attrNameLst>
                                          <p:attrName>ppt_w</p:attrName>
                                        </p:attrNameLst>
                                      </p:cBhvr>
                                      <p:tavLst>
                                        <p:tav tm="0">
                                          <p:val>
                                            <p:fltVal val="0"/>
                                          </p:val>
                                        </p:tav>
                                        <p:tav tm="100000">
                                          <p:val>
                                            <p:strVal val="#ppt_w"/>
                                          </p:val>
                                        </p:tav>
                                      </p:tavLst>
                                    </p:anim>
                                    <p:anim calcmode="lin" valueType="num">
                                      <p:cBhvr>
                                        <p:cTn id="8" dur="500" fill="hold"/>
                                        <p:tgtEl>
                                          <p:spTgt spid="21"/>
                                        </p:tgtEl>
                                        <p:attrNameLst>
                                          <p:attrName>ppt_h</p:attrName>
                                        </p:attrNameLst>
                                      </p:cBhvr>
                                      <p:tavLst>
                                        <p:tav tm="0">
                                          <p:val>
                                            <p:fltVal val="0"/>
                                          </p:val>
                                        </p:tav>
                                        <p:tav tm="100000">
                                          <p:val>
                                            <p:strVal val="#ppt_h"/>
                                          </p:val>
                                        </p:tav>
                                      </p:tavLst>
                                    </p:anim>
                                    <p:animEffect transition="in" filter="fade">
                                      <p:cBhvr>
                                        <p:cTn id="9" dur="500"/>
                                        <p:tgtEl>
                                          <p:spTgt spid="21"/>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22"/>
                                        </p:tgtEl>
                                        <p:attrNameLst>
                                          <p:attrName>style.visibility</p:attrName>
                                        </p:attrNameLst>
                                      </p:cBhvr>
                                      <p:to>
                                        <p:strVal val="visible"/>
                                      </p:to>
                                    </p:set>
                                    <p:anim calcmode="lin" valueType="num">
                                      <p:cBhvr>
                                        <p:cTn id="14" dur="500" fill="hold"/>
                                        <p:tgtEl>
                                          <p:spTgt spid="22"/>
                                        </p:tgtEl>
                                        <p:attrNameLst>
                                          <p:attrName>ppt_w</p:attrName>
                                        </p:attrNameLst>
                                      </p:cBhvr>
                                      <p:tavLst>
                                        <p:tav tm="0">
                                          <p:val>
                                            <p:fltVal val="0"/>
                                          </p:val>
                                        </p:tav>
                                        <p:tav tm="100000">
                                          <p:val>
                                            <p:strVal val="#ppt_w"/>
                                          </p:val>
                                        </p:tav>
                                      </p:tavLst>
                                    </p:anim>
                                    <p:anim calcmode="lin" valueType="num">
                                      <p:cBhvr>
                                        <p:cTn id="15" dur="500" fill="hold"/>
                                        <p:tgtEl>
                                          <p:spTgt spid="22"/>
                                        </p:tgtEl>
                                        <p:attrNameLst>
                                          <p:attrName>ppt_h</p:attrName>
                                        </p:attrNameLst>
                                      </p:cBhvr>
                                      <p:tavLst>
                                        <p:tav tm="0">
                                          <p:val>
                                            <p:fltVal val="0"/>
                                          </p:val>
                                        </p:tav>
                                        <p:tav tm="100000">
                                          <p:val>
                                            <p:strVal val="#ppt_h"/>
                                          </p:val>
                                        </p:tav>
                                      </p:tavLst>
                                    </p:anim>
                                    <p:animEffect transition="in" filter="fade">
                                      <p:cBhvr>
                                        <p:cTn id="16" dur="500"/>
                                        <p:tgtEl>
                                          <p:spTgt spid="22"/>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nodeType="clickEffect">
                                  <p:stCondLst>
                                    <p:cond delay="0"/>
                                  </p:stCondLst>
                                  <p:childTnLst>
                                    <p:set>
                                      <p:cBhvr>
                                        <p:cTn id="20" dur="1" fill="hold">
                                          <p:stCondLst>
                                            <p:cond delay="0"/>
                                          </p:stCondLst>
                                        </p:cTn>
                                        <p:tgtEl>
                                          <p:spTgt spid="23"/>
                                        </p:tgtEl>
                                        <p:attrNameLst>
                                          <p:attrName>style.visibility</p:attrName>
                                        </p:attrNameLst>
                                      </p:cBhvr>
                                      <p:to>
                                        <p:strVal val="visible"/>
                                      </p:to>
                                    </p:set>
                                    <p:anim calcmode="lin" valueType="num">
                                      <p:cBhvr>
                                        <p:cTn id="21" dur="500" fill="hold"/>
                                        <p:tgtEl>
                                          <p:spTgt spid="23"/>
                                        </p:tgtEl>
                                        <p:attrNameLst>
                                          <p:attrName>ppt_w</p:attrName>
                                        </p:attrNameLst>
                                      </p:cBhvr>
                                      <p:tavLst>
                                        <p:tav tm="0">
                                          <p:val>
                                            <p:fltVal val="0"/>
                                          </p:val>
                                        </p:tav>
                                        <p:tav tm="100000">
                                          <p:val>
                                            <p:strVal val="#ppt_w"/>
                                          </p:val>
                                        </p:tav>
                                      </p:tavLst>
                                    </p:anim>
                                    <p:anim calcmode="lin" valueType="num">
                                      <p:cBhvr>
                                        <p:cTn id="22" dur="500" fill="hold"/>
                                        <p:tgtEl>
                                          <p:spTgt spid="23"/>
                                        </p:tgtEl>
                                        <p:attrNameLst>
                                          <p:attrName>ppt_h</p:attrName>
                                        </p:attrNameLst>
                                      </p:cBhvr>
                                      <p:tavLst>
                                        <p:tav tm="0">
                                          <p:val>
                                            <p:fltVal val="0"/>
                                          </p:val>
                                        </p:tav>
                                        <p:tav tm="100000">
                                          <p:val>
                                            <p:strVal val="#ppt_h"/>
                                          </p:val>
                                        </p:tav>
                                      </p:tavLst>
                                    </p:anim>
                                    <p:animEffect transition="in" filter="fade">
                                      <p:cBhvr>
                                        <p:cTn id="23" dur="500"/>
                                        <p:tgtEl>
                                          <p:spTgt spid="23"/>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ntr" presetSubtype="16" fill="hold" nodeType="clickEffect">
                                  <p:stCondLst>
                                    <p:cond delay="0"/>
                                  </p:stCondLst>
                                  <p:childTnLst>
                                    <p:set>
                                      <p:cBhvr>
                                        <p:cTn id="27" dur="1" fill="hold">
                                          <p:stCondLst>
                                            <p:cond delay="0"/>
                                          </p:stCondLst>
                                        </p:cTn>
                                        <p:tgtEl>
                                          <p:spTgt spid="24"/>
                                        </p:tgtEl>
                                        <p:attrNameLst>
                                          <p:attrName>style.visibility</p:attrName>
                                        </p:attrNameLst>
                                      </p:cBhvr>
                                      <p:to>
                                        <p:strVal val="visible"/>
                                      </p:to>
                                    </p:set>
                                    <p:anim calcmode="lin" valueType="num">
                                      <p:cBhvr>
                                        <p:cTn id="28" dur="500" fill="hold"/>
                                        <p:tgtEl>
                                          <p:spTgt spid="24"/>
                                        </p:tgtEl>
                                        <p:attrNameLst>
                                          <p:attrName>ppt_w</p:attrName>
                                        </p:attrNameLst>
                                      </p:cBhvr>
                                      <p:tavLst>
                                        <p:tav tm="0">
                                          <p:val>
                                            <p:fltVal val="0"/>
                                          </p:val>
                                        </p:tav>
                                        <p:tav tm="100000">
                                          <p:val>
                                            <p:strVal val="#ppt_w"/>
                                          </p:val>
                                        </p:tav>
                                      </p:tavLst>
                                    </p:anim>
                                    <p:anim calcmode="lin" valueType="num">
                                      <p:cBhvr>
                                        <p:cTn id="29" dur="500" fill="hold"/>
                                        <p:tgtEl>
                                          <p:spTgt spid="24"/>
                                        </p:tgtEl>
                                        <p:attrNameLst>
                                          <p:attrName>ppt_h</p:attrName>
                                        </p:attrNameLst>
                                      </p:cBhvr>
                                      <p:tavLst>
                                        <p:tav tm="0">
                                          <p:val>
                                            <p:fltVal val="0"/>
                                          </p:val>
                                        </p:tav>
                                        <p:tav tm="100000">
                                          <p:val>
                                            <p:strVal val="#ppt_h"/>
                                          </p:val>
                                        </p:tav>
                                      </p:tavLst>
                                    </p:anim>
                                    <p:animEffect transition="in" filter="fade">
                                      <p:cBhvr>
                                        <p:cTn id="30"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25140" y="266699"/>
            <a:ext cx="5867400" cy="6241915"/>
          </a:xfrm>
          <a:prstGeom prst="rect">
            <a:avLst/>
          </a:prstGeom>
        </p:spPr>
      </p:pic>
    </p:spTree>
    <p:extLst>
      <p:ext uri="{BB962C8B-B14F-4D97-AF65-F5344CB8AC3E}">
        <p14:creationId xmlns:p14="http://schemas.microsoft.com/office/powerpoint/2010/main" val="396523547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labeled_female_reproductive_tract"/>
          <p:cNvPicPr>
            <a:picLocks noGrp="1" noChangeAspect="1" noChangeArrowheads="1"/>
          </p:cNvPicPr>
          <p:nvPr>
            <p:ph idx="1"/>
          </p:nvPr>
        </p:nvPicPr>
        <p:blipFill>
          <a:blip r:embed="rId4" cstate="print"/>
          <a:srcRect/>
          <a:stretch>
            <a:fillRect/>
          </a:stretch>
        </p:blipFill>
        <p:spPr bwMode="auto">
          <a:xfrm>
            <a:off x="1752601" y="1219200"/>
            <a:ext cx="3930861" cy="3733800"/>
          </a:xfrm>
          <a:prstGeom prst="rect">
            <a:avLst/>
          </a:prstGeom>
          <a:noFill/>
          <a:ln w="9525" algn="in">
            <a:noFill/>
            <a:miter lim="800000"/>
            <a:headEnd/>
            <a:tailEnd/>
          </a:ln>
          <a:effectLst/>
        </p:spPr>
      </p:pic>
      <p:sp>
        <p:nvSpPr>
          <p:cNvPr id="8" name="Right Brace 7"/>
          <p:cNvSpPr/>
          <p:nvPr/>
        </p:nvSpPr>
        <p:spPr>
          <a:xfrm rot="16200000">
            <a:off x="3810000" y="-533400"/>
            <a:ext cx="609600" cy="3048000"/>
          </a:xfrm>
          <a:prstGeom prst="rightBrace">
            <a:avLst/>
          </a:prstGeom>
          <a:ln w="28575">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9" name="TextBox 8"/>
          <p:cNvSpPr txBox="1"/>
          <p:nvPr/>
        </p:nvSpPr>
        <p:spPr>
          <a:xfrm>
            <a:off x="3543300" y="457200"/>
            <a:ext cx="1143000" cy="261610"/>
          </a:xfrm>
          <a:prstGeom prst="rect">
            <a:avLst/>
          </a:prstGeom>
          <a:noFill/>
        </p:spPr>
        <p:txBody>
          <a:bodyPr wrap="square" rtlCol="0">
            <a:spAutoFit/>
          </a:bodyPr>
          <a:lstStyle/>
          <a:p>
            <a:pPr algn="ctr"/>
            <a:r>
              <a:rPr lang="en-US" sz="1100" b="1" dirty="0">
                <a:solidFill>
                  <a:schemeClr val="bg1"/>
                </a:solidFill>
                <a:latin typeface="Arial" pitchFamily="34" charset="0"/>
                <a:cs typeface="Arial" pitchFamily="34" charset="0"/>
              </a:rPr>
              <a:t>Oviduct</a:t>
            </a:r>
          </a:p>
        </p:txBody>
      </p:sp>
      <p:sp>
        <p:nvSpPr>
          <p:cNvPr id="10" name="Content Placeholder 7"/>
          <p:cNvSpPr txBox="1">
            <a:spLocks/>
          </p:cNvSpPr>
          <p:nvPr/>
        </p:nvSpPr>
        <p:spPr>
          <a:xfrm>
            <a:off x="6322177" y="1992631"/>
            <a:ext cx="5449665" cy="1866900"/>
          </a:xfrm>
          <a:prstGeom prst="rect">
            <a:avLst/>
          </a:prstGeom>
        </p:spPr>
        <p:txBody>
          <a:bodyPr>
            <a:noAutofit/>
          </a:bodyPr>
          <a:lstStyle>
            <a:lvl1pPr marL="342900" indent="-342900" algn="l" defTabSz="914400" rtl="0" eaLnBrk="1" latinLnBrk="0" hangingPunct="1">
              <a:spcBef>
                <a:spcPct val="20000"/>
              </a:spcBef>
              <a:buFont typeface="Arial" pitchFamily="34" charset="0"/>
              <a:buChar char="•"/>
              <a:defRPr sz="3200" kern="1200">
                <a:solidFill>
                  <a:schemeClr val="bg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bg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bg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bg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bg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b="1" dirty="0">
                <a:solidFill>
                  <a:schemeClr val="tx1"/>
                </a:solidFill>
                <a:latin typeface="Arial" pitchFamily="34" charset="0"/>
                <a:cs typeface="Arial" pitchFamily="34" charset="0"/>
              </a:rPr>
              <a:t>The female reproductive tract is made up of the </a:t>
            </a:r>
            <a:r>
              <a:rPr lang="en-US" sz="3600" b="1" dirty="0">
                <a:solidFill>
                  <a:schemeClr val="tx1"/>
                </a:solidFill>
                <a:latin typeface="Arial" pitchFamily="34" charset="0"/>
                <a:cs typeface="Arial" pitchFamily="34" charset="0"/>
              </a:rPr>
              <a:t>ovary</a:t>
            </a:r>
            <a:r>
              <a:rPr lang="en-US" b="1" dirty="0">
                <a:solidFill>
                  <a:schemeClr val="tx1"/>
                </a:solidFill>
                <a:latin typeface="Arial" pitchFamily="34" charset="0"/>
                <a:cs typeface="Arial" pitchFamily="34" charset="0"/>
              </a:rPr>
              <a:t> and the </a:t>
            </a:r>
            <a:r>
              <a:rPr lang="en-US" sz="3600" b="1" dirty="0">
                <a:solidFill>
                  <a:schemeClr val="tx1"/>
                </a:solidFill>
                <a:latin typeface="Arial" pitchFamily="34" charset="0"/>
                <a:cs typeface="Arial" pitchFamily="34" charset="0"/>
              </a:rPr>
              <a:t>oviduct</a:t>
            </a:r>
          </a:p>
        </p:txBody>
      </p:sp>
      <p:sp>
        <p:nvSpPr>
          <p:cNvPr id="7" name="Oval 6"/>
          <p:cNvSpPr/>
          <p:nvPr/>
        </p:nvSpPr>
        <p:spPr>
          <a:xfrm>
            <a:off x="1752601" y="1295401"/>
            <a:ext cx="1093493" cy="1336499"/>
          </a:xfrm>
          <a:prstGeom prst="ellipse">
            <a:avLst/>
          </a:prstGeom>
          <a:no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Oval 10"/>
          <p:cNvSpPr/>
          <p:nvPr/>
        </p:nvSpPr>
        <p:spPr>
          <a:xfrm>
            <a:off x="2391316" y="457201"/>
            <a:ext cx="3476084" cy="4572000"/>
          </a:xfrm>
          <a:prstGeom prst="ellipse">
            <a:avLst/>
          </a:prstGeom>
          <a:no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Tree>
    <p:custDataLst>
      <p:tags r:id="rId1"/>
    </p:custDataLst>
    <p:extLst>
      <p:ext uri="{BB962C8B-B14F-4D97-AF65-F5344CB8AC3E}">
        <p14:creationId xmlns:p14="http://schemas.microsoft.com/office/powerpoint/2010/main" val="24490121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heel(1)">
                                      <p:cBhvr>
                                        <p:cTn id="7" dur="2000"/>
                                        <p:tgtEl>
                                          <p:spTgt spid="7"/>
                                        </p:tgtEl>
                                      </p:cBhvr>
                                    </p:animEffect>
                                  </p:childTnLst>
                                  <p:subTnLst>
                                    <p:set>
                                      <p:cBhvr override="childStyle">
                                        <p:cTn dur="1" fill="hold" display="0" masterRel="nextClick" afterEffect="1"/>
                                        <p:tgtEl>
                                          <p:spTgt spid="7"/>
                                        </p:tgtEl>
                                        <p:attrNameLst>
                                          <p:attrName>style.visibility</p:attrName>
                                        </p:attrNameLst>
                                      </p:cBhvr>
                                      <p:to>
                                        <p:strVal val="hidden"/>
                                      </p:to>
                                    </p:set>
                                  </p:sub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heel(1)">
                                      <p:cBhvr>
                                        <p:cTn id="12"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1"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4" descr="ovary1"/>
          <p:cNvPicPr>
            <a:picLocks noChangeAspect="1" noChangeArrowheads="1"/>
          </p:cNvPicPr>
          <p:nvPr/>
        </p:nvPicPr>
        <p:blipFill>
          <a:blip r:embed="rId4" cstate="print"/>
          <a:srcRect/>
          <a:stretch>
            <a:fillRect/>
          </a:stretch>
        </p:blipFill>
        <p:spPr bwMode="auto">
          <a:xfrm>
            <a:off x="559788" y="376648"/>
            <a:ext cx="5623938" cy="4484913"/>
          </a:xfrm>
          <a:prstGeom prst="rect">
            <a:avLst/>
          </a:prstGeom>
          <a:noFill/>
          <a:ln w="9525" algn="in">
            <a:noFill/>
            <a:miter lim="800000"/>
            <a:headEnd/>
            <a:tailEnd/>
          </a:ln>
          <a:effectLst/>
        </p:spPr>
      </p:pic>
      <p:sp>
        <p:nvSpPr>
          <p:cNvPr id="8" name="Text Box 7"/>
          <p:cNvSpPr txBox="1">
            <a:spLocks noChangeArrowheads="1"/>
          </p:cNvSpPr>
          <p:nvPr/>
        </p:nvSpPr>
        <p:spPr bwMode="auto">
          <a:xfrm>
            <a:off x="779329" y="406464"/>
            <a:ext cx="1399617" cy="866244"/>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defTabSz="914400" fontAlgn="base">
              <a:spcBef>
                <a:spcPct val="0"/>
              </a:spcBef>
              <a:spcAft>
                <a:spcPct val="0"/>
              </a:spcAft>
            </a:pPr>
            <a:r>
              <a:rPr lang="en-US" sz="4000" b="1" dirty="0">
                <a:solidFill>
                  <a:schemeClr val="bg1"/>
                </a:solidFill>
                <a:latin typeface="Arial" pitchFamily="34" charset="0"/>
              </a:rPr>
              <a:t>Ova</a:t>
            </a:r>
          </a:p>
        </p:txBody>
      </p:sp>
      <p:sp>
        <p:nvSpPr>
          <p:cNvPr id="9" name="Line 8"/>
          <p:cNvSpPr>
            <a:spLocks noChangeShapeType="1"/>
          </p:cNvSpPr>
          <p:nvPr/>
        </p:nvSpPr>
        <p:spPr bwMode="auto">
          <a:xfrm>
            <a:off x="1343560" y="1051560"/>
            <a:ext cx="130629" cy="1905000"/>
          </a:xfrm>
          <a:prstGeom prst="line">
            <a:avLst/>
          </a:prstGeom>
          <a:noFill/>
          <a:ln w="38100">
            <a:solidFill>
              <a:schemeClr val="bg1"/>
            </a:solidFill>
            <a:round/>
            <a:headEnd/>
            <a:tailEnd type="triangle" w="med" len="med"/>
          </a:ln>
          <a:effectLst/>
        </p:spPr>
        <p:txBody>
          <a:bodyPr vert="horz" wrap="square" lIns="36576" tIns="36576" rIns="36576" bIns="36576" numCol="1" anchor="t" anchorCtr="0" compatLnSpc="1">
            <a:prstTxWarp prst="textNoShape">
              <a:avLst/>
            </a:prstTxWarp>
          </a:bodyPr>
          <a:lstStyle/>
          <a:p>
            <a:endParaRPr lang="en-US" dirty="0"/>
          </a:p>
        </p:txBody>
      </p:sp>
      <p:sp>
        <p:nvSpPr>
          <p:cNvPr id="10" name="Line 9"/>
          <p:cNvSpPr>
            <a:spLocks noChangeShapeType="1"/>
          </p:cNvSpPr>
          <p:nvPr/>
        </p:nvSpPr>
        <p:spPr bwMode="auto">
          <a:xfrm>
            <a:off x="1343560" y="1051560"/>
            <a:ext cx="1959429" cy="1676400"/>
          </a:xfrm>
          <a:prstGeom prst="line">
            <a:avLst/>
          </a:prstGeom>
          <a:noFill/>
          <a:ln w="38100">
            <a:solidFill>
              <a:schemeClr val="bg1"/>
            </a:solidFill>
            <a:round/>
            <a:headEnd/>
            <a:tailEnd type="triangle" w="med" len="med"/>
          </a:ln>
          <a:effectLst/>
        </p:spPr>
        <p:txBody>
          <a:bodyPr vert="horz" wrap="square" lIns="36576" tIns="36576" rIns="36576" bIns="36576" numCol="1" anchor="t" anchorCtr="0" compatLnSpc="1">
            <a:prstTxWarp prst="textNoShape">
              <a:avLst/>
            </a:prstTxWarp>
          </a:bodyPr>
          <a:lstStyle/>
          <a:p>
            <a:endParaRPr lang="en-US" dirty="0"/>
          </a:p>
        </p:txBody>
      </p:sp>
      <p:sp>
        <p:nvSpPr>
          <p:cNvPr id="12" name="Line 9"/>
          <p:cNvSpPr>
            <a:spLocks noChangeShapeType="1"/>
          </p:cNvSpPr>
          <p:nvPr/>
        </p:nvSpPr>
        <p:spPr bwMode="auto">
          <a:xfrm>
            <a:off x="1343560" y="1051560"/>
            <a:ext cx="2645229" cy="762000"/>
          </a:xfrm>
          <a:prstGeom prst="line">
            <a:avLst/>
          </a:prstGeom>
          <a:noFill/>
          <a:ln w="38100">
            <a:solidFill>
              <a:schemeClr val="bg1"/>
            </a:solidFill>
            <a:round/>
            <a:headEnd/>
            <a:tailEnd type="triangle" w="med" len="med"/>
          </a:ln>
          <a:effectLst/>
        </p:spPr>
        <p:txBody>
          <a:bodyPr vert="horz" wrap="square" lIns="36576" tIns="36576" rIns="36576" bIns="36576" numCol="1" anchor="t" anchorCtr="0" compatLnSpc="1">
            <a:prstTxWarp prst="textNoShape">
              <a:avLst/>
            </a:prstTxWarp>
          </a:bodyPr>
          <a:lstStyle/>
          <a:p>
            <a:endParaRPr lang="en-US" dirty="0"/>
          </a:p>
        </p:txBody>
      </p:sp>
      <p:sp>
        <p:nvSpPr>
          <p:cNvPr id="2" name="TextBox 1"/>
          <p:cNvSpPr txBox="1"/>
          <p:nvPr/>
        </p:nvSpPr>
        <p:spPr>
          <a:xfrm>
            <a:off x="779329" y="4940253"/>
            <a:ext cx="4781643" cy="923330"/>
          </a:xfrm>
          <a:prstGeom prst="rect">
            <a:avLst/>
          </a:prstGeom>
          <a:noFill/>
        </p:spPr>
        <p:txBody>
          <a:bodyPr wrap="square" rtlCol="0">
            <a:spAutoFit/>
          </a:bodyPr>
          <a:lstStyle/>
          <a:p>
            <a:pPr algn="ctr"/>
            <a:r>
              <a:rPr lang="en-US" sz="5400" b="1" dirty="0">
                <a:latin typeface="Arial" panose="020B0604020202020204" pitchFamily="34" charset="0"/>
                <a:cs typeface="Arial" panose="020B0604020202020204" pitchFamily="34" charset="0"/>
              </a:rPr>
              <a:t>OVARY</a:t>
            </a:r>
          </a:p>
        </p:txBody>
      </p:sp>
      <p:sp>
        <p:nvSpPr>
          <p:cNvPr id="3" name="TextBox 2"/>
          <p:cNvSpPr txBox="1"/>
          <p:nvPr/>
        </p:nvSpPr>
        <p:spPr>
          <a:xfrm>
            <a:off x="6403267" y="1152144"/>
            <a:ext cx="5520509" cy="2554545"/>
          </a:xfrm>
          <a:prstGeom prst="rect">
            <a:avLst/>
          </a:prstGeom>
          <a:noFill/>
        </p:spPr>
        <p:txBody>
          <a:bodyPr wrap="square" rtlCol="0">
            <a:spAutoFit/>
          </a:bodyPr>
          <a:lstStyle/>
          <a:p>
            <a:pPr marL="285750" indent="-285750">
              <a:buFont typeface="Arial" panose="020B0604020202020204" pitchFamily="34" charset="0"/>
              <a:buChar char="•"/>
            </a:pPr>
            <a:r>
              <a:rPr lang="en-US" sz="3200" b="1" dirty="0">
                <a:latin typeface="Arial" panose="020B0604020202020204" pitchFamily="34" charset="0"/>
                <a:cs typeface="Arial" panose="020B0604020202020204" pitchFamily="34" charset="0"/>
              </a:rPr>
              <a:t>Pullet chick hatches with &gt;3,000 microscopic yolk follicles</a:t>
            </a:r>
          </a:p>
          <a:p>
            <a:pPr marL="285750" indent="-285750">
              <a:buFont typeface="Arial" panose="020B0604020202020204" pitchFamily="34" charset="0"/>
              <a:buChar char="•"/>
            </a:pPr>
            <a:r>
              <a:rPr lang="en-US" sz="3200" b="1" dirty="0">
                <a:latin typeface="Arial" panose="020B0604020202020204" pitchFamily="34" charset="0"/>
                <a:cs typeface="Arial" panose="020B0604020202020204" pitchFamily="34" charset="0"/>
              </a:rPr>
              <a:t>Yolks begin to develop after photostimulation</a:t>
            </a:r>
          </a:p>
        </p:txBody>
      </p:sp>
    </p:spTree>
    <p:custDataLst>
      <p:tags r:id="rId1"/>
    </p:custDataLst>
    <p:extLst>
      <p:ext uri="{BB962C8B-B14F-4D97-AF65-F5344CB8AC3E}">
        <p14:creationId xmlns:p14="http://schemas.microsoft.com/office/powerpoint/2010/main" val="244926654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4" descr="ovary1"/>
          <p:cNvPicPr>
            <a:picLocks noChangeAspect="1" noChangeArrowheads="1"/>
          </p:cNvPicPr>
          <p:nvPr/>
        </p:nvPicPr>
        <p:blipFill>
          <a:blip r:embed="rId4" cstate="print"/>
          <a:srcRect/>
          <a:stretch>
            <a:fillRect/>
          </a:stretch>
        </p:blipFill>
        <p:spPr bwMode="auto">
          <a:xfrm>
            <a:off x="510540" y="419101"/>
            <a:ext cx="4668414" cy="3722913"/>
          </a:xfrm>
          <a:prstGeom prst="rect">
            <a:avLst/>
          </a:prstGeom>
          <a:noFill/>
          <a:ln w="9525" algn="in">
            <a:noFill/>
            <a:miter lim="800000"/>
            <a:headEnd/>
            <a:tailEnd/>
          </a:ln>
          <a:effectLst/>
        </p:spPr>
      </p:pic>
      <p:grpSp>
        <p:nvGrpSpPr>
          <p:cNvPr id="2" name="Group 1"/>
          <p:cNvGrpSpPr/>
          <p:nvPr/>
        </p:nvGrpSpPr>
        <p:grpSpPr>
          <a:xfrm>
            <a:off x="1015923" y="772056"/>
            <a:ext cx="2320464" cy="2923644"/>
            <a:chOff x="657783" y="1572156"/>
            <a:chExt cx="2320464" cy="2923644"/>
          </a:xfrm>
        </p:grpSpPr>
        <p:sp>
          <p:nvSpPr>
            <p:cNvPr id="8" name="Text Box 7"/>
            <p:cNvSpPr txBox="1">
              <a:spLocks noChangeArrowheads="1"/>
            </p:cNvSpPr>
            <p:nvPr/>
          </p:nvSpPr>
          <p:spPr bwMode="auto">
            <a:xfrm>
              <a:off x="657783" y="1572156"/>
              <a:ext cx="709176" cy="273308"/>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defTabSz="914400" fontAlgn="base">
                <a:spcBef>
                  <a:spcPct val="0"/>
                </a:spcBef>
                <a:spcAft>
                  <a:spcPct val="0"/>
                </a:spcAft>
              </a:pPr>
              <a:r>
                <a:rPr lang="en-US" sz="1400" b="1" dirty="0">
                  <a:solidFill>
                    <a:schemeClr val="bg1"/>
                  </a:solidFill>
                  <a:latin typeface="Arial" pitchFamily="34" charset="0"/>
                </a:rPr>
                <a:t>Stigma</a:t>
              </a:r>
              <a:endParaRPr lang="en-US" sz="2000" dirty="0">
                <a:solidFill>
                  <a:schemeClr val="bg1"/>
                </a:solidFill>
                <a:latin typeface="Arial" pitchFamily="34" charset="0"/>
              </a:endParaRPr>
            </a:p>
          </p:txBody>
        </p:sp>
        <p:sp>
          <p:nvSpPr>
            <p:cNvPr id="9" name="Line 8"/>
            <p:cNvSpPr>
              <a:spLocks noChangeShapeType="1"/>
            </p:cNvSpPr>
            <p:nvPr/>
          </p:nvSpPr>
          <p:spPr bwMode="auto">
            <a:xfrm>
              <a:off x="1012371" y="1845464"/>
              <a:ext cx="135578" cy="2345536"/>
            </a:xfrm>
            <a:prstGeom prst="line">
              <a:avLst/>
            </a:prstGeom>
            <a:noFill/>
            <a:ln w="38100">
              <a:solidFill>
                <a:schemeClr val="bg1"/>
              </a:solidFill>
              <a:round/>
              <a:headEnd/>
              <a:tailEnd type="triangle" w="med" len="med"/>
            </a:ln>
            <a:effectLst/>
          </p:spPr>
          <p:txBody>
            <a:bodyPr vert="horz" wrap="square" lIns="36576" tIns="36576" rIns="36576" bIns="36576" numCol="1" anchor="t" anchorCtr="0" compatLnSpc="1">
              <a:prstTxWarp prst="textNoShape">
                <a:avLst/>
              </a:prstTxWarp>
            </a:bodyPr>
            <a:lstStyle/>
            <a:p>
              <a:endParaRPr lang="en-US" dirty="0"/>
            </a:p>
          </p:txBody>
        </p:sp>
        <p:sp>
          <p:nvSpPr>
            <p:cNvPr id="10" name="Line 9"/>
            <p:cNvSpPr>
              <a:spLocks noChangeShapeType="1"/>
            </p:cNvSpPr>
            <p:nvPr/>
          </p:nvSpPr>
          <p:spPr bwMode="auto">
            <a:xfrm>
              <a:off x="1012370" y="1845464"/>
              <a:ext cx="1965877" cy="2650336"/>
            </a:xfrm>
            <a:prstGeom prst="line">
              <a:avLst/>
            </a:prstGeom>
            <a:noFill/>
            <a:ln w="38100">
              <a:solidFill>
                <a:schemeClr val="bg1"/>
              </a:solidFill>
              <a:round/>
              <a:headEnd/>
              <a:tailEnd type="triangle" w="med" len="med"/>
            </a:ln>
            <a:effectLst/>
          </p:spPr>
          <p:txBody>
            <a:bodyPr vert="horz" wrap="square" lIns="36576" tIns="36576" rIns="36576" bIns="36576" numCol="1" anchor="t" anchorCtr="0" compatLnSpc="1">
              <a:prstTxWarp prst="textNoShape">
                <a:avLst/>
              </a:prstTxWarp>
            </a:bodyPr>
            <a:lstStyle/>
            <a:p>
              <a:endParaRPr lang="en-US" dirty="0"/>
            </a:p>
          </p:txBody>
        </p:sp>
      </p:grpSp>
      <p:sp>
        <p:nvSpPr>
          <p:cNvPr id="11" name="Content Placeholder 7"/>
          <p:cNvSpPr txBox="1">
            <a:spLocks/>
          </p:cNvSpPr>
          <p:nvPr/>
        </p:nvSpPr>
        <p:spPr>
          <a:xfrm>
            <a:off x="5532120" y="419100"/>
            <a:ext cx="6373368" cy="5935979"/>
          </a:xfrm>
          <a:prstGeom prst="rect">
            <a:avLst/>
          </a:prstGeom>
        </p:spPr>
        <p:txBody>
          <a:bodyPr>
            <a:noAutofit/>
          </a:bodyPr>
          <a:lstStyle>
            <a:lvl1pPr marL="342900" indent="-342900" algn="l" defTabSz="914400" rtl="0" eaLnBrk="1" latinLnBrk="0" hangingPunct="1">
              <a:spcBef>
                <a:spcPct val="20000"/>
              </a:spcBef>
              <a:buFont typeface="Arial" pitchFamily="34" charset="0"/>
              <a:buChar char="•"/>
              <a:defRPr sz="3200" kern="1200">
                <a:solidFill>
                  <a:schemeClr val="bg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bg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bg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bg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bg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b="1" dirty="0">
                <a:solidFill>
                  <a:schemeClr val="tx1"/>
                </a:solidFill>
                <a:latin typeface="Arial" pitchFamily="34" charset="0"/>
                <a:cs typeface="Arial" pitchFamily="34" charset="0"/>
              </a:rPr>
              <a:t>The ovary is a cluster of developing yolks or ova surrounded by the vitelline membrane</a:t>
            </a:r>
          </a:p>
          <a:p>
            <a:r>
              <a:rPr lang="en-US" b="1" dirty="0">
                <a:solidFill>
                  <a:schemeClr val="tx1"/>
                </a:solidFill>
                <a:latin typeface="Arial" pitchFamily="34" charset="0"/>
                <a:cs typeface="Arial" pitchFamily="34" charset="0"/>
              </a:rPr>
              <a:t>Ovulation is the release of the mature yolk from the ovary into the oviduct</a:t>
            </a:r>
          </a:p>
          <a:p>
            <a:r>
              <a:rPr lang="en-US" b="1" dirty="0">
                <a:solidFill>
                  <a:schemeClr val="tx1"/>
                </a:solidFill>
                <a:latin typeface="Arial" pitchFamily="34" charset="0"/>
                <a:cs typeface="Arial" pitchFamily="34" charset="0"/>
              </a:rPr>
              <a:t>The yolks are enclosed in a sac which ruptures along the stigma or suture line during ovulation</a:t>
            </a:r>
          </a:p>
        </p:txBody>
      </p:sp>
      <p:sp>
        <p:nvSpPr>
          <p:cNvPr id="12" name="TextBox 11"/>
          <p:cNvSpPr txBox="1"/>
          <p:nvPr/>
        </p:nvSpPr>
        <p:spPr>
          <a:xfrm>
            <a:off x="510540" y="4286839"/>
            <a:ext cx="4781643" cy="923330"/>
          </a:xfrm>
          <a:prstGeom prst="rect">
            <a:avLst/>
          </a:prstGeom>
          <a:noFill/>
        </p:spPr>
        <p:txBody>
          <a:bodyPr wrap="square" rtlCol="0">
            <a:spAutoFit/>
          </a:bodyPr>
          <a:lstStyle/>
          <a:p>
            <a:pPr algn="ctr"/>
            <a:r>
              <a:rPr lang="en-US" sz="5400" b="1" dirty="0">
                <a:latin typeface="Arial" panose="020B0604020202020204" pitchFamily="34" charset="0"/>
                <a:cs typeface="Arial" panose="020B0604020202020204" pitchFamily="34" charset="0"/>
              </a:rPr>
              <a:t>OVARY</a:t>
            </a:r>
          </a:p>
        </p:txBody>
      </p:sp>
    </p:spTree>
    <p:custDataLst>
      <p:tags r:id="rId1"/>
    </p:custDataLst>
    <p:extLst>
      <p:ext uri="{BB962C8B-B14F-4D97-AF65-F5344CB8AC3E}">
        <p14:creationId xmlns:p14="http://schemas.microsoft.com/office/powerpoint/2010/main" val="32831178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fade">
                                      <p:cBhvr>
                                        <p:cTn id="7" dur="500"/>
                                        <p:tgtEl>
                                          <p:spTgt spid="1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1">
                                            <p:txEl>
                                              <p:pRg st="1" end="1"/>
                                            </p:txEl>
                                          </p:spTgt>
                                        </p:tgtEl>
                                        <p:attrNameLst>
                                          <p:attrName>style.visibility</p:attrName>
                                        </p:attrNameLst>
                                      </p:cBhvr>
                                      <p:to>
                                        <p:strVal val="visible"/>
                                      </p:to>
                                    </p:set>
                                    <p:animEffect transition="in" filter="fade">
                                      <p:cBhvr>
                                        <p:cTn id="12" dur="500"/>
                                        <p:tgtEl>
                                          <p:spTgt spid="11">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1">
                                            <p:txEl>
                                              <p:pRg st="2" end="2"/>
                                            </p:txEl>
                                          </p:spTgt>
                                        </p:tgtEl>
                                        <p:attrNameLst>
                                          <p:attrName>style.visibility</p:attrName>
                                        </p:attrNameLst>
                                      </p:cBhvr>
                                      <p:to>
                                        <p:strVal val="visible"/>
                                      </p:to>
                                    </p:set>
                                    <p:animEffect transition="in" filter="fade">
                                      <p:cBhvr>
                                        <p:cTn id="17" dur="500"/>
                                        <p:tgtEl>
                                          <p:spTgt spid="11">
                                            <p:txEl>
                                              <p:pRg st="2" end="2"/>
                                            </p:txEl>
                                          </p:spTgt>
                                        </p:tgtEl>
                                      </p:cBhvr>
                                    </p:animEffect>
                                  </p:childTnLst>
                                </p:cTn>
                              </p:par>
                            </p:childTnLst>
                          </p:cTn>
                        </p:par>
                        <p:par>
                          <p:cTn id="18" fill="hold">
                            <p:stCondLst>
                              <p:cond delay="500"/>
                            </p:stCondLst>
                            <p:childTnLst>
                              <p:par>
                                <p:cTn id="19" presetID="10" presetClass="entr" presetSubtype="0" fill="hold" nodeType="after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fade">
                                      <p:cBhvr>
                                        <p:cTn id="2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TIMING" val="|7.4|3.4"/>
</p:tagLst>
</file>

<file path=ppt/tags/tag2.xml><?xml version="1.0" encoding="utf-8"?>
<p:tagLst xmlns:a="http://schemas.openxmlformats.org/drawingml/2006/main" xmlns:r="http://schemas.openxmlformats.org/officeDocument/2006/relationships" xmlns:p="http://schemas.openxmlformats.org/presentationml/2006/main">
  <p:tag name="TIMING" val="|18.4"/>
</p:tagLst>
</file>

<file path=ppt/tags/tag3.xml><?xml version="1.0" encoding="utf-8"?>
<p:tagLst xmlns:a="http://schemas.openxmlformats.org/drawingml/2006/main" xmlns:r="http://schemas.openxmlformats.org/officeDocument/2006/relationships" xmlns:p="http://schemas.openxmlformats.org/presentationml/2006/main">
  <p:tag name="TIMING" val="|10.6|12.2"/>
</p:tagLst>
</file>

<file path=ppt/tags/tag4.xml><?xml version="1.0" encoding="utf-8"?>
<p:tagLst xmlns:a="http://schemas.openxmlformats.org/drawingml/2006/main" xmlns:r="http://schemas.openxmlformats.org/officeDocument/2006/relationships" xmlns:p="http://schemas.openxmlformats.org/presentationml/2006/main">
  <p:tag name="TIMING" val="|3.2"/>
</p:tagLst>
</file>

<file path=ppt/tags/tag5.xml><?xml version="1.0" encoding="utf-8"?>
<p:tagLst xmlns:a="http://schemas.openxmlformats.org/drawingml/2006/main" xmlns:r="http://schemas.openxmlformats.org/officeDocument/2006/relationships" xmlns:p="http://schemas.openxmlformats.org/presentationml/2006/main">
  <p:tag name="TIMING" val="|25.9"/>
</p:tagLst>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Facet</Template>
  <TotalTime>1322</TotalTime>
  <Words>3379</Words>
  <Application>Microsoft Office PowerPoint</Application>
  <PresentationFormat>Widescreen</PresentationFormat>
  <Paragraphs>233</Paragraphs>
  <Slides>26</Slides>
  <Notes>26</Notes>
  <HiddenSlides>0</HiddenSlides>
  <MMClips>2</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26</vt:i4>
      </vt:variant>
    </vt:vector>
  </HeadingPairs>
  <TitlesOfParts>
    <vt:vector size="32" baseType="lpstr">
      <vt:lpstr>Arial</vt:lpstr>
      <vt:lpstr>Calibri</vt:lpstr>
      <vt:lpstr>Trebuchet MS</vt:lpstr>
      <vt:lpstr>Wingdings</vt:lpstr>
      <vt:lpstr>Wingdings 3</vt:lpstr>
      <vt:lpstr>Facet</vt:lpstr>
      <vt:lpstr>FEMALE CHICKEN REPRODUCTIVE SYSTEM</vt:lpstr>
      <vt:lpstr>PowerPoint Presentation</vt:lpstr>
      <vt:lpstr>PARTS OF AN EGG</vt:lpstr>
      <vt:lpstr>EGG SHELL</vt:lpstr>
      <vt:lpstr>PARTS OF AN EGG</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HOW MANY EGGS CAN A HEN LAY IN ONE DAY?</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Module #: 1 WHAT is POULTRY?</dc:title>
  <dc:creator>Jacquie</dc:creator>
  <cp:lastModifiedBy>Jacquie Jacob</cp:lastModifiedBy>
  <cp:revision>38</cp:revision>
  <dcterms:created xsi:type="dcterms:W3CDTF">2016-08-16T13:08:48Z</dcterms:created>
  <dcterms:modified xsi:type="dcterms:W3CDTF">2021-02-09T02:17:25Z</dcterms:modified>
</cp:coreProperties>
</file>