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81813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00" autoAdjust="0"/>
    <p:restoredTop sz="94660"/>
  </p:normalViewPr>
  <p:slideViewPr>
    <p:cSldViewPr snapToGrid="0">
      <p:cViewPr varScale="1">
        <p:scale>
          <a:sx n="77" d="100"/>
          <a:sy n="77" d="100"/>
        </p:scale>
        <p:origin x="120" y="5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BC16467-B035-461D-AD75-3C38ABD42FF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6434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FA4FE86-7E08-4AEB-AE7B-DD18A0833BE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98102" y="0"/>
            <a:ext cx="2982119" cy="466434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r>
              <a:rPr lang="en-US"/>
              <a:t>September 2019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2D9287-F47A-457E-9BF6-37EB86E1529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82119" cy="466433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ADEDFA-486D-42E8-B1EA-C65E8DD12E0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98102" y="8829967"/>
            <a:ext cx="2982119" cy="466433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AC7B48DF-7CAE-4B21-94D3-4B0EFC2663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987406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6434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8102" y="0"/>
            <a:ext cx="2982119" cy="466434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r>
              <a:rPr lang="en-US"/>
              <a:t>September 2019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182" y="4473892"/>
            <a:ext cx="5505450" cy="3660458"/>
          </a:xfrm>
          <a:prstGeom prst="rect">
            <a:avLst/>
          </a:prstGeom>
        </p:spPr>
        <p:txBody>
          <a:bodyPr vert="horz" lIns="92446" tIns="46223" rIns="92446" bIns="46223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82119" cy="466433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8102" y="8829967"/>
            <a:ext cx="2982119" cy="466433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532AB56F-75CD-4873-85FB-4B677DC79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342312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2/8/2021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2/8/2021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2/8/2021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2/8/2021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2/8/2021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6695DD-CC07-43F3-A890-FD25F23B611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7200" dirty="0"/>
              <a:t>PARTS OF AN EGG</a:t>
            </a:r>
          </a:p>
        </p:txBody>
      </p:sp>
    </p:spTree>
    <p:extLst>
      <p:ext uri="{BB962C8B-B14F-4D97-AF65-F5344CB8AC3E}">
        <p14:creationId xmlns:p14="http://schemas.microsoft.com/office/powerpoint/2010/main" val="32320063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5A078-2785-B74D-8BDC-9891489CC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YOLK / VITELLINE MEMBRANE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6F2D4D-C24F-C54D-B900-0AC19DFBE4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89969" y="2160589"/>
            <a:ext cx="5186145" cy="3880773"/>
          </a:xfrm>
        </p:spPr>
        <p:txBody>
          <a:bodyPr>
            <a:noAutofit/>
          </a:bodyPr>
          <a:lstStyle/>
          <a:p>
            <a:r>
              <a:rPr lang="en-US" sz="3600" dirty="0"/>
              <a:t>Surrounds the yolk</a:t>
            </a:r>
          </a:p>
          <a:p>
            <a:r>
              <a:rPr lang="en-US" sz="3600" dirty="0"/>
              <a:t>Protects yolk</a:t>
            </a:r>
          </a:p>
          <a:p>
            <a:r>
              <a:rPr lang="en-US" sz="3600" dirty="0"/>
              <a:t>Weakest at germinal disc</a:t>
            </a:r>
          </a:p>
          <a:p>
            <a:r>
              <a:rPr lang="en-US" sz="3600" dirty="0"/>
              <a:t>Becomes fragile as an egg ages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41A0A0B7-1474-C643-8ED3-039A426FEC6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77863" y="2706952"/>
            <a:ext cx="4183062" cy="2788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1297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C2F349E-1EF2-1649-9FC1-672D33A772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FERTILE VERSUS INFERTILE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E9CE1B12-2876-7D4E-B46A-2A4DAE565C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43835" y="1746931"/>
            <a:ext cx="5825968" cy="388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2813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F511452-4321-C142-8EDE-50A118B12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ALBUMEN / EGG WHITE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8AAA7F12-260C-E448-90E5-FE9A960D1F9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77334" y="2160589"/>
            <a:ext cx="4114800" cy="2417444"/>
          </a:xfrm>
          <a:prstGeom prst="rect">
            <a:avLst/>
          </a:prstGeo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C5302D1-7ED4-3C4B-853A-A4AC95FE96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5120830" cy="3880773"/>
          </a:xfrm>
        </p:spPr>
        <p:txBody>
          <a:bodyPr>
            <a:normAutofit/>
          </a:bodyPr>
          <a:lstStyle/>
          <a:p>
            <a:r>
              <a:rPr lang="en-US" sz="3600" dirty="0"/>
              <a:t>67% of egg’s liquid weight</a:t>
            </a:r>
          </a:p>
          <a:p>
            <a:r>
              <a:rPr lang="en-US" sz="3600" dirty="0"/>
              <a:t>More than half of the protein</a:t>
            </a:r>
          </a:p>
          <a:p>
            <a:r>
              <a:rPr lang="en-US" sz="3600" dirty="0"/>
              <a:t>Some vitamins and minerals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1C61B1-6F5F-9148-829B-26E256B5E2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334" y="4848326"/>
            <a:ext cx="4114800" cy="637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294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F511452-4321-C142-8EDE-50A118B12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ALBUMEN / EGG WHITE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8AAA7F12-260C-E448-90E5-FE9A960D1F9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77334" y="2160589"/>
            <a:ext cx="4114800" cy="2417444"/>
          </a:xfrm>
          <a:prstGeom prst="rect">
            <a:avLst/>
          </a:prstGeo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C5302D1-7ED4-3C4B-853A-A4AC95FE96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728944" cy="3880773"/>
          </a:xfrm>
        </p:spPr>
        <p:txBody>
          <a:bodyPr>
            <a:normAutofit/>
          </a:bodyPr>
          <a:lstStyle/>
          <a:p>
            <a:r>
              <a:rPr lang="en-US" sz="3600" dirty="0"/>
              <a:t>Thick and thin</a:t>
            </a:r>
          </a:p>
          <a:p>
            <a:r>
              <a:rPr lang="en-US" sz="3600" dirty="0"/>
              <a:t>Fresh egg has more thick than thin as in this relatively fresh egg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1C61B1-6F5F-9148-829B-26E256B5E2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334" y="4848326"/>
            <a:ext cx="4114800" cy="637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4142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F511452-4321-C142-8EDE-50A118B12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ALBUMEN / EGG WHITE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8AAA7F12-260C-E448-90E5-FE9A960D1F9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04297" y="2160589"/>
            <a:ext cx="4114800" cy="2573677"/>
          </a:xfrm>
          <a:prstGeom prst="rect">
            <a:avLst/>
          </a:prstGeo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C5302D1-7ED4-3C4B-853A-A4AC95FE96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5120830" cy="3880773"/>
          </a:xfrm>
        </p:spPr>
        <p:txBody>
          <a:bodyPr>
            <a:normAutofit/>
          </a:bodyPr>
          <a:lstStyle/>
          <a:p>
            <a:r>
              <a:rPr lang="en-US" sz="3600" dirty="0"/>
              <a:t>Protein nature changes with age</a:t>
            </a:r>
          </a:p>
          <a:p>
            <a:r>
              <a:rPr lang="en-US" sz="3600" dirty="0"/>
              <a:t>Thick albumen thins out</a:t>
            </a:r>
          </a:p>
          <a:p>
            <a:r>
              <a:rPr lang="en-US" sz="3600" dirty="0"/>
              <a:t>Old egg has more thin than thick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71C61B1-6F5F-9148-829B-26E256B5E2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213" y="4848326"/>
            <a:ext cx="4114800" cy="671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7416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F511452-4321-C142-8EDE-50A118B12D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9119809" cy="1320800"/>
          </a:xfrm>
        </p:spPr>
        <p:txBody>
          <a:bodyPr/>
          <a:lstStyle/>
          <a:p>
            <a:r>
              <a:rPr lang="en-US" b="1" dirty="0"/>
              <a:t>CHALAZA (singular) / CHALAZAE (plural)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C5302D1-7ED4-3C4B-853A-A4AC95FE96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5120830" cy="3880773"/>
          </a:xfrm>
        </p:spPr>
        <p:txBody>
          <a:bodyPr>
            <a:normAutofit fontScale="92500" lnSpcReduction="10000"/>
          </a:bodyPr>
          <a:lstStyle/>
          <a:p>
            <a:r>
              <a:rPr lang="en-US" sz="3600" dirty="0"/>
              <a:t>Ropey strands of egg white</a:t>
            </a:r>
          </a:p>
          <a:p>
            <a:r>
              <a:rPr lang="en-US" sz="3600" dirty="0"/>
              <a:t>Anchor the yolk in place</a:t>
            </a:r>
          </a:p>
          <a:p>
            <a:r>
              <a:rPr lang="en-US" sz="3600" dirty="0"/>
              <a:t>NOT:</a:t>
            </a:r>
          </a:p>
          <a:p>
            <a:pPr lvl="1">
              <a:buFont typeface="Wingdings" pitchFamily="2" charset="2"/>
              <a:buChar char="Ø"/>
            </a:pPr>
            <a:r>
              <a:rPr lang="en-US" sz="3400" dirty="0"/>
              <a:t>Imperfections</a:t>
            </a:r>
          </a:p>
          <a:p>
            <a:pPr lvl="1">
              <a:buFont typeface="Wingdings" pitchFamily="2" charset="2"/>
              <a:buChar char="Ø"/>
            </a:pPr>
            <a:r>
              <a:rPr lang="en-US" sz="3400" dirty="0"/>
              <a:t>Beginning of embryo</a:t>
            </a:r>
          </a:p>
          <a:p>
            <a:pPr lvl="1">
              <a:buFont typeface="Wingdings" pitchFamily="2" charset="2"/>
              <a:buChar char="Ø"/>
            </a:pPr>
            <a:r>
              <a:rPr lang="en-US" sz="3400" dirty="0"/>
              <a:t>‘Sperm sac’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90136D8-F1C6-794A-B413-532EA3070FF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67942" y="2160588"/>
            <a:ext cx="3402903" cy="3881437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6ED09A70-4F51-9345-A43C-B17AC9396B62}"/>
              </a:ext>
            </a:extLst>
          </p:cNvPr>
          <p:cNvCxnSpPr/>
          <p:nvPr/>
        </p:nvCxnSpPr>
        <p:spPr>
          <a:xfrm flipH="1">
            <a:off x="3331029" y="4223657"/>
            <a:ext cx="1349828" cy="0"/>
          </a:xfrm>
          <a:prstGeom prst="straightConnector1">
            <a:avLst/>
          </a:prstGeom>
          <a:ln w="1016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15301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AA614D5-2715-9D41-A624-514BEB6614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42" y="0"/>
            <a:ext cx="8694058" cy="6272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084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6DD32-F546-40E6-85EE-D1108DDC7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3312" y="609600"/>
            <a:ext cx="7920690" cy="890016"/>
          </a:xfrm>
        </p:spPr>
        <p:txBody>
          <a:bodyPr>
            <a:normAutofit/>
          </a:bodyPr>
          <a:lstStyle/>
          <a:p>
            <a:r>
              <a:rPr lang="en-US" b="1" dirty="0"/>
              <a:t>PARTS OF EGG - OVERVIEW</a:t>
            </a:r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3BCB5F6A-9EB0-40B0-9D13-3023E9A20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09E101-E167-45A4-8F19-C25F2455E5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3312" y="1390988"/>
            <a:ext cx="7136002" cy="5155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3436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80FBBE-15E7-4019-B898-D9F5B627A5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PARTS OF AN EGG - SHELL</a:t>
            </a:r>
          </a:p>
        </p:txBody>
      </p:sp>
      <p:pic>
        <p:nvPicPr>
          <p:cNvPr id="7" name="Content Placeholder 6" descr="A close up of a egg&#10;&#10;Description automatically generated">
            <a:extLst>
              <a:ext uri="{FF2B5EF4-FFF2-40B4-BE49-F238E27FC236}">
                <a16:creationId xmlns:a16="http://schemas.microsoft.com/office/drawing/2014/main" id="{4BD93484-8589-47B9-A55F-0DACBC99612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81920" y="2160589"/>
            <a:ext cx="4183062" cy="3057669"/>
          </a:xfr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F7EBBE-4DD0-46B9-A917-5B76BD58D33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Different colors</a:t>
            </a:r>
          </a:p>
          <a:p>
            <a:r>
              <a:rPr lang="en-US" sz="3600" dirty="0"/>
              <a:t>Depends on the breed</a:t>
            </a:r>
          </a:p>
        </p:txBody>
      </p:sp>
    </p:spTree>
    <p:extLst>
      <p:ext uri="{BB962C8B-B14F-4D97-AF65-F5344CB8AC3E}">
        <p14:creationId xmlns:p14="http://schemas.microsoft.com/office/powerpoint/2010/main" val="1703748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6DD32-F546-40E6-85EE-D1108DDC7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9563" y="683551"/>
            <a:ext cx="3737268" cy="1320800"/>
          </a:xfrm>
        </p:spPr>
        <p:txBody>
          <a:bodyPr>
            <a:normAutofit/>
          </a:bodyPr>
          <a:lstStyle/>
          <a:p>
            <a:r>
              <a:rPr lang="en-US" sz="4800" b="1" dirty="0"/>
              <a:t>SHELL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841A0573-9615-4A3A-BE12-5B17ADC171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9563" y="2160589"/>
            <a:ext cx="4369866" cy="3880773"/>
          </a:xfrm>
        </p:spPr>
        <p:txBody>
          <a:bodyPr>
            <a:normAutofit/>
          </a:bodyPr>
          <a:lstStyle/>
          <a:p>
            <a:r>
              <a:rPr lang="en-US" sz="3200" dirty="0"/>
              <a:t>Outer hard covering</a:t>
            </a:r>
          </a:p>
          <a:p>
            <a:r>
              <a:rPr lang="en-US" sz="3200" dirty="0"/>
              <a:t>9-12% of eggs total weight</a:t>
            </a:r>
          </a:p>
          <a:p>
            <a:r>
              <a:rPr lang="en-US" sz="3200" dirty="0"/>
              <a:t>First line of defense</a:t>
            </a:r>
          </a:p>
        </p:txBody>
      </p:sp>
      <p:pic>
        <p:nvPicPr>
          <p:cNvPr id="5" name="Content Placeholder 4" descr="A picture containing pool ball&#10;&#10;Description automatically generated">
            <a:extLst>
              <a:ext uri="{FF2B5EF4-FFF2-40B4-BE49-F238E27FC236}">
                <a16:creationId xmlns:a16="http://schemas.microsoft.com/office/drawing/2014/main" id="{ACD3CA16-9017-4980-AB1F-982B4102E5C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061" r="19939"/>
          <a:stretch/>
        </p:blipFill>
        <p:spPr>
          <a:xfrm>
            <a:off x="20" y="-1"/>
            <a:ext cx="5394940" cy="6858001"/>
          </a:xfrm>
          <a:custGeom>
            <a:avLst/>
            <a:gdLst>
              <a:gd name="connsiteX0" fmla="*/ 842596 w 5394960"/>
              <a:gd name="connsiteY0" fmla="*/ 0 h 6858000"/>
              <a:gd name="connsiteX1" fmla="*/ 5394960 w 5394960"/>
              <a:gd name="connsiteY1" fmla="*/ 0 h 6858000"/>
              <a:gd name="connsiteX2" fmla="*/ 5394960 w 5394960"/>
              <a:gd name="connsiteY2" fmla="*/ 21851 h 6858000"/>
              <a:gd name="connsiteX3" fmla="*/ 4365943 w 5394960"/>
              <a:gd name="connsiteY3" fmla="*/ 6858000 h 6858000"/>
              <a:gd name="connsiteX4" fmla="*/ 0 w 5394960"/>
              <a:gd name="connsiteY4" fmla="*/ 6858000 h 6858000"/>
              <a:gd name="connsiteX5" fmla="*/ 0 w 5394960"/>
              <a:gd name="connsiteY5" fmla="*/ 566615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3BCB5F6A-9EB0-40B0-9D13-3023E9A20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7033099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6DD32-F546-40E6-85EE-D1108DDC7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206" y="683551"/>
            <a:ext cx="3737268" cy="1320800"/>
          </a:xfrm>
        </p:spPr>
        <p:txBody>
          <a:bodyPr>
            <a:normAutofit fontScale="90000"/>
          </a:bodyPr>
          <a:lstStyle/>
          <a:p>
            <a:r>
              <a:rPr lang="en-US" sz="4800" b="1" dirty="0"/>
              <a:t>BLOOM / CUTICLE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841A0573-9615-4A3A-BE12-5B17ADC171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38206" y="2204132"/>
            <a:ext cx="5501980" cy="3880773"/>
          </a:xfrm>
        </p:spPr>
        <p:txBody>
          <a:bodyPr>
            <a:noAutofit/>
          </a:bodyPr>
          <a:lstStyle/>
          <a:p>
            <a:r>
              <a:rPr lang="en-US" sz="3200" dirty="0"/>
              <a:t>Invisible covering over the shell</a:t>
            </a:r>
          </a:p>
          <a:p>
            <a:r>
              <a:rPr lang="en-US" sz="3200" dirty="0"/>
              <a:t>Extra layer of protection to keep bacteria out</a:t>
            </a:r>
          </a:p>
          <a:p>
            <a:r>
              <a:rPr lang="en-US" sz="3200" dirty="0"/>
              <a:t>Absorbed into the pores and dries</a:t>
            </a:r>
          </a:p>
          <a:p>
            <a:r>
              <a:rPr lang="en-US" sz="3200" dirty="0"/>
              <a:t>Eventually falls off</a:t>
            </a:r>
          </a:p>
        </p:txBody>
      </p:sp>
      <p:pic>
        <p:nvPicPr>
          <p:cNvPr id="5" name="Content Placeholder 4" descr="A picture containing pool ball&#10;&#10;Description automatically generated">
            <a:extLst>
              <a:ext uri="{FF2B5EF4-FFF2-40B4-BE49-F238E27FC236}">
                <a16:creationId xmlns:a16="http://schemas.microsoft.com/office/drawing/2014/main" id="{ACD3CA16-9017-4980-AB1F-982B4102E5C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061" r="19939"/>
          <a:stretch/>
        </p:blipFill>
        <p:spPr>
          <a:xfrm>
            <a:off x="20" y="-1"/>
            <a:ext cx="5394940" cy="6858001"/>
          </a:xfrm>
          <a:custGeom>
            <a:avLst/>
            <a:gdLst>
              <a:gd name="connsiteX0" fmla="*/ 842596 w 5394960"/>
              <a:gd name="connsiteY0" fmla="*/ 0 h 6858000"/>
              <a:gd name="connsiteX1" fmla="*/ 5394960 w 5394960"/>
              <a:gd name="connsiteY1" fmla="*/ 0 h 6858000"/>
              <a:gd name="connsiteX2" fmla="*/ 5394960 w 5394960"/>
              <a:gd name="connsiteY2" fmla="*/ 21851 h 6858000"/>
              <a:gd name="connsiteX3" fmla="*/ 4365943 w 5394960"/>
              <a:gd name="connsiteY3" fmla="*/ 6858000 h 6858000"/>
              <a:gd name="connsiteX4" fmla="*/ 0 w 5394960"/>
              <a:gd name="connsiteY4" fmla="*/ 6858000 h 6858000"/>
              <a:gd name="connsiteX5" fmla="*/ 0 w 5394960"/>
              <a:gd name="connsiteY5" fmla="*/ 566615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3BCB5F6A-9EB0-40B0-9D13-3023E9A20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644030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6D92170-CC37-B54E-AE8F-1049381275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SHELL MEMBRANES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3D8C447-5BC7-0341-B655-A5F13307FA9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16076" y="1930400"/>
            <a:ext cx="4415527" cy="3185886"/>
          </a:xfr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CE7F6E-E058-C54C-9ECB-2D070C6F96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264137" y="1741715"/>
            <a:ext cx="5099060" cy="4299648"/>
          </a:xfrm>
        </p:spPr>
        <p:txBody>
          <a:bodyPr>
            <a:noAutofit/>
          </a:bodyPr>
          <a:lstStyle/>
          <a:p>
            <a:r>
              <a:rPr lang="en-US" sz="3600" dirty="0"/>
              <a:t>Just inside the shell are two shell membranes</a:t>
            </a:r>
          </a:p>
          <a:p>
            <a:r>
              <a:rPr lang="en-US" sz="3600" dirty="0"/>
              <a:t>Outer and inner shell membranes</a:t>
            </a:r>
          </a:p>
          <a:p>
            <a:r>
              <a:rPr lang="en-US" sz="3600" dirty="0"/>
              <a:t>Membranes separate to form the air cell </a:t>
            </a:r>
          </a:p>
        </p:txBody>
      </p:sp>
    </p:spTree>
    <p:extLst>
      <p:ext uri="{BB962C8B-B14F-4D97-AF65-F5344CB8AC3E}">
        <p14:creationId xmlns:p14="http://schemas.microsoft.com/office/powerpoint/2010/main" val="29219215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0D37ED-E018-D24A-B3EB-A07050874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SHELL MEMBRANES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D52498-2EA9-FE4E-8711-C09E10C2EC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89969" y="2160589"/>
            <a:ext cx="5186145" cy="3880773"/>
          </a:xfrm>
        </p:spPr>
        <p:txBody>
          <a:bodyPr>
            <a:normAutofit/>
          </a:bodyPr>
          <a:lstStyle/>
          <a:p>
            <a:r>
              <a:rPr lang="en-US" sz="3600" dirty="0"/>
              <a:t>Can see the membranes on the inside of the shell of a broken out egg</a:t>
            </a:r>
          </a:p>
        </p:txBody>
      </p:sp>
      <p:pic>
        <p:nvPicPr>
          <p:cNvPr id="5" name="Content Placeholder 4" descr="A picture containing orange, table, sitting, food&#10;&#10;Description generated with high confidence">
            <a:extLst>
              <a:ext uri="{FF2B5EF4-FFF2-40B4-BE49-F238E27FC236}">
                <a16:creationId xmlns:a16="http://schemas.microsoft.com/office/drawing/2014/main" id="{FE4BDAD4-F2BB-E949-B48F-FD45706A1816}"/>
              </a:ext>
            </a:extLst>
          </p:cNvPr>
          <p:cNvPicPr>
            <a:picLocks noGrp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34" t="38409" r="2495" b="5389"/>
          <a:stretch/>
        </p:blipFill>
        <p:spPr bwMode="auto">
          <a:xfrm>
            <a:off x="677334" y="2160589"/>
            <a:ext cx="4183062" cy="249867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139014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5A078-2785-B74D-8BDC-9891489CC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AIR CELL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6F2D4D-C24F-C54D-B900-0AC19DFBE4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89969" y="2160589"/>
            <a:ext cx="5077288" cy="3880773"/>
          </a:xfrm>
        </p:spPr>
        <p:txBody>
          <a:bodyPr>
            <a:noAutofit/>
          </a:bodyPr>
          <a:lstStyle/>
          <a:p>
            <a:r>
              <a:rPr lang="en-US" sz="3600" dirty="0"/>
              <a:t>Membranes separate to form the air cell  </a:t>
            </a:r>
          </a:p>
          <a:p>
            <a:r>
              <a:rPr lang="en-US" sz="3600" dirty="0"/>
              <a:t>Candling</a:t>
            </a:r>
          </a:p>
          <a:p>
            <a:pPr lvl="1">
              <a:buFont typeface="Wingdings" pitchFamily="2" charset="2"/>
              <a:buChar char="Ø"/>
            </a:pPr>
            <a:r>
              <a:rPr lang="en-US" sz="3600" dirty="0"/>
              <a:t>Shining a light through an egg to see the inside</a:t>
            </a:r>
          </a:p>
        </p:txBody>
      </p:sp>
      <p:pic>
        <p:nvPicPr>
          <p:cNvPr id="5" name="Content Placeholder 4" descr="A picture containing indoor, sitting, table, object&#10;&#10;Description generated with high confidence">
            <a:extLst>
              <a:ext uri="{FF2B5EF4-FFF2-40B4-BE49-F238E27FC236}">
                <a16:creationId xmlns:a16="http://schemas.microsoft.com/office/drawing/2014/main" id="{413106E5-B06E-8849-A939-80219763F1BA}"/>
              </a:ext>
            </a:extLst>
          </p:cNvPr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2160589"/>
            <a:ext cx="4183062" cy="3137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7785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6D92170-CC37-B54E-AE8F-1049381275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YOLK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3D8C447-5BC7-0341-B655-A5F13307FA9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77333" y="2160589"/>
            <a:ext cx="4579285" cy="3304040"/>
          </a:xfr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CE7F6E-E058-C54C-9ECB-2D070C6F96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47169" y="2160589"/>
            <a:ext cx="5186145" cy="3880773"/>
          </a:xfrm>
        </p:spPr>
        <p:txBody>
          <a:bodyPr>
            <a:noAutofit/>
          </a:bodyPr>
          <a:lstStyle/>
          <a:p>
            <a:r>
              <a:rPr lang="en-US" sz="3200" dirty="0"/>
              <a:t>The yellow mass</a:t>
            </a:r>
          </a:p>
          <a:p>
            <a:r>
              <a:rPr lang="en-US" sz="3200" dirty="0"/>
              <a:t>33% of liquid egg weight</a:t>
            </a:r>
          </a:p>
          <a:p>
            <a:r>
              <a:rPr lang="en-US" sz="3200" dirty="0"/>
              <a:t>Contains all the fat and fat-soluble vitamins</a:t>
            </a:r>
          </a:p>
          <a:p>
            <a:r>
              <a:rPr lang="en-US" sz="3200" dirty="0"/>
              <a:t>Just under a half of the protein</a:t>
            </a:r>
          </a:p>
        </p:txBody>
      </p:sp>
    </p:spTree>
    <p:extLst>
      <p:ext uri="{BB962C8B-B14F-4D97-AF65-F5344CB8AC3E}">
        <p14:creationId xmlns:p14="http://schemas.microsoft.com/office/powerpoint/2010/main" val="3731152424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Custom 1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3F7818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171</TotalTime>
  <Words>254</Words>
  <Application>Microsoft Office PowerPoint</Application>
  <PresentationFormat>Widescreen</PresentationFormat>
  <Paragraphs>53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Trebuchet MS</vt:lpstr>
      <vt:lpstr>Wingdings</vt:lpstr>
      <vt:lpstr>Wingdings 3</vt:lpstr>
      <vt:lpstr>Facet</vt:lpstr>
      <vt:lpstr>PARTS OF AN EGG</vt:lpstr>
      <vt:lpstr>PARTS OF EGG - OVERVIEW</vt:lpstr>
      <vt:lpstr>PARTS OF AN EGG - SHELL</vt:lpstr>
      <vt:lpstr>SHELL</vt:lpstr>
      <vt:lpstr>BLOOM / CUTICLE</vt:lpstr>
      <vt:lpstr>SHELL MEMBRANES</vt:lpstr>
      <vt:lpstr>SHELL MEMBRANES</vt:lpstr>
      <vt:lpstr>AIR CELL</vt:lpstr>
      <vt:lpstr>YOLK</vt:lpstr>
      <vt:lpstr>YOLK / VITELLINE MEMBRANE</vt:lpstr>
      <vt:lpstr>FERTILE VERSUS INFERTILE</vt:lpstr>
      <vt:lpstr>ALBUMEN / EGG WHITE</vt:lpstr>
      <vt:lpstr>ALBUMEN / EGG WHITE</vt:lpstr>
      <vt:lpstr>ALBUMEN / EGG WHITE</vt:lpstr>
      <vt:lpstr>CHALAZA (singular) / CHALAZAE (plural)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PARTS OF AN EGG</dc:title>
  <dc:creator>Jacquie Jacob</dc:creator>
  <cp:lastModifiedBy>Jacquie Jacob</cp:lastModifiedBy>
  <cp:revision>14</cp:revision>
  <cp:lastPrinted>2019-09-17T10:59:58Z</cp:lastPrinted>
  <dcterms:created xsi:type="dcterms:W3CDTF">2019-09-09T19:37:24Z</dcterms:created>
  <dcterms:modified xsi:type="dcterms:W3CDTF">2021-02-09T02:11:26Z</dcterms:modified>
</cp:coreProperties>
</file>