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6"/>
  </p:notesMasterIdLst>
  <p:sldIdLst>
    <p:sldId id="256" r:id="rId2"/>
    <p:sldId id="267" r:id="rId3"/>
    <p:sldId id="268" r:id="rId4"/>
    <p:sldId id="269" r:id="rId5"/>
    <p:sldId id="265" r:id="rId6"/>
    <p:sldId id="266" r:id="rId7"/>
    <p:sldId id="257" r:id="rId8"/>
    <p:sldId id="258" r:id="rId9"/>
    <p:sldId id="259" r:id="rId10"/>
    <p:sldId id="260" r:id="rId11"/>
    <p:sldId id="261" r:id="rId12"/>
    <p:sldId id="262" r:id="rId13"/>
    <p:sldId id="263" r:id="rId14"/>
    <p:sldId id="264"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25" autoAdjust="0"/>
    <p:restoredTop sz="73569" autoAdjust="0"/>
  </p:normalViewPr>
  <p:slideViewPr>
    <p:cSldViewPr snapToGrid="0">
      <p:cViewPr varScale="1">
        <p:scale>
          <a:sx n="77" d="100"/>
          <a:sy n="77" d="100"/>
        </p:scale>
        <p:origin x="1116"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A17FBD-DCCD-48F8-85D1-0821AC118020}" type="datetimeFigureOut">
              <a:rPr lang="en-US" smtClean="0"/>
              <a:t>2/1/2021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86DBF6-ADF3-43F9-996E-BBCF66484331}" type="slidenum">
              <a:rPr lang="en-US" smtClean="0"/>
              <a:t>‹#›</a:t>
            </a:fld>
            <a:endParaRPr lang="en-US"/>
          </a:p>
        </p:txBody>
      </p:sp>
    </p:spTree>
    <p:extLst>
      <p:ext uri="{BB962C8B-B14F-4D97-AF65-F5344CB8AC3E}">
        <p14:creationId xmlns:p14="http://schemas.microsoft.com/office/powerpoint/2010/main" val="7459978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Disease prevention is important for any poultry project. You don’t want to see all your hard work lost by the introduction of a disease problem.</a:t>
            </a:r>
          </a:p>
          <a:p>
            <a:r>
              <a:rPr lang="en-US" dirty="0"/>
              <a:t>Disease prevention is part of a biosecurity program.</a:t>
            </a:r>
          </a:p>
        </p:txBody>
      </p:sp>
      <p:sp>
        <p:nvSpPr>
          <p:cNvPr id="4" name="Slide Number Placeholder 3"/>
          <p:cNvSpPr>
            <a:spLocks noGrp="1"/>
          </p:cNvSpPr>
          <p:nvPr>
            <p:ph type="sldNum" sz="quarter" idx="5"/>
          </p:nvPr>
        </p:nvSpPr>
        <p:spPr/>
        <p:txBody>
          <a:bodyPr/>
          <a:lstStyle/>
          <a:p>
            <a:fld id="{9D86DBF6-ADF3-43F9-996E-BBCF66484331}" type="slidenum">
              <a:rPr lang="en-US" smtClean="0"/>
              <a:t>1</a:t>
            </a:fld>
            <a:endParaRPr lang="en-US"/>
          </a:p>
        </p:txBody>
      </p:sp>
    </p:spTree>
    <p:extLst>
      <p:ext uri="{BB962C8B-B14F-4D97-AF65-F5344CB8AC3E}">
        <p14:creationId xmlns:p14="http://schemas.microsoft.com/office/powerpoint/2010/main" val="20373660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Calibri" panose="020F0502020204030204" pitchFamily="34" charset="0"/>
                <a:cs typeface="Times New Roman" panose="02020603050405020304" pitchFamily="18" charset="0"/>
              </a:rPr>
              <a:t>It is strongly recommended that you do not share lawn and garden equipment, tools, or poultry supplies with your neighbors or other bird owners. If you do, make sure that they are cleaned and disinfected before they are brought onto your property. Just as important, remember to clean and disinfect any items that you borrow before returning them. Never share items that cannot be disinfected. This would include wooden cages or cardboard egg cartons.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D86DBF6-ADF3-43F9-996E-BBCF66484331}" type="slidenum">
              <a:rPr lang="en-US" smtClean="0"/>
              <a:t>10</a:t>
            </a:fld>
            <a:endParaRPr lang="en-US"/>
          </a:p>
        </p:txBody>
      </p:sp>
    </p:spTree>
    <p:extLst>
      <p:ext uri="{BB962C8B-B14F-4D97-AF65-F5344CB8AC3E}">
        <p14:creationId xmlns:p14="http://schemas.microsoft.com/office/powerpoint/2010/main" val="40031634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07000"/>
              </a:lnSpc>
              <a:spcBef>
                <a:spcPts val="0"/>
              </a:spcBef>
              <a:spcAft>
                <a:spcPts val="80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Monitor your chickens daily and look for anything that might indicate that something is wrong. Early detection of disease is very important to containing it. Indications of disease include: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0"/>
              </a:spcAft>
              <a:buFont typeface="Symbol" panose="05050102010706020507" pitchFamily="18" charset="2"/>
              <a:buChar char=""/>
            </a:pPr>
            <a:r>
              <a:rPr lang="en-US" sz="1800" dirty="0">
                <a:effectLst/>
                <a:latin typeface="Arial" panose="020B0604020202020204" pitchFamily="34" charset="0"/>
                <a:ea typeface="Calibri" panose="020F0502020204030204" pitchFamily="34" charset="0"/>
                <a:cs typeface="Times New Roman" panose="02020603050405020304" pitchFamily="18" charset="0"/>
              </a:rPr>
              <a:t>Sudden death</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0"/>
              </a:spcAft>
              <a:buFont typeface="Symbol" panose="05050102010706020507" pitchFamily="18" charset="2"/>
              <a:buChar char=""/>
            </a:pPr>
            <a:r>
              <a:rPr lang="en-US" sz="1800" dirty="0">
                <a:effectLst/>
                <a:latin typeface="Arial" panose="020B0604020202020204" pitchFamily="34" charset="0"/>
                <a:ea typeface="Calibri" panose="020F0502020204030204" pitchFamily="34" charset="0"/>
                <a:cs typeface="Times New Roman" panose="02020603050405020304" pitchFamily="18" charset="0"/>
              </a:rPr>
              <a:t>Diarrhea</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0"/>
              </a:spcAft>
              <a:buFont typeface="Symbol" panose="05050102010706020507" pitchFamily="18" charset="2"/>
              <a:buChar char=""/>
            </a:pPr>
            <a:r>
              <a:rPr lang="en-US" sz="1800" dirty="0">
                <a:effectLst/>
                <a:latin typeface="Arial" panose="020B0604020202020204" pitchFamily="34" charset="0"/>
                <a:ea typeface="Calibri" panose="020F0502020204030204" pitchFamily="34" charset="0"/>
                <a:cs typeface="Times New Roman" panose="02020603050405020304" pitchFamily="18" charset="0"/>
              </a:rPr>
              <a:t>Respiratory signs including sneezing, gasping for air, nasal discharge, or coughing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0"/>
              </a:spcAft>
              <a:buFont typeface="Symbol" panose="05050102010706020507" pitchFamily="18" charset="2"/>
              <a:buChar char=""/>
            </a:pPr>
            <a:r>
              <a:rPr lang="en-US" sz="1800" dirty="0">
                <a:effectLst/>
                <a:latin typeface="Arial" panose="020B0604020202020204" pitchFamily="34" charset="0"/>
                <a:ea typeface="Calibri" panose="020F0502020204030204" pitchFamily="34" charset="0"/>
                <a:cs typeface="Times New Roman" panose="02020603050405020304" pitchFamily="18" charset="0"/>
              </a:rPr>
              <a:t>Reduced feed consumption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0"/>
              </a:spcAft>
              <a:buFont typeface="Symbol" panose="05050102010706020507" pitchFamily="18" charset="2"/>
              <a:buChar char=""/>
            </a:pPr>
            <a:r>
              <a:rPr lang="en-US" sz="1800" dirty="0">
                <a:effectLst/>
                <a:latin typeface="Arial" panose="020B0604020202020204" pitchFamily="34" charset="0"/>
                <a:ea typeface="Calibri" panose="020F0502020204030204" pitchFamily="34" charset="0"/>
                <a:cs typeface="Times New Roman" panose="02020603050405020304" pitchFamily="18" charset="0"/>
              </a:rPr>
              <a:t>Reduce bird activity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0"/>
              </a:spcAft>
              <a:buFont typeface="Symbol" panose="05050102010706020507" pitchFamily="18" charset="2"/>
              <a:buChar char=""/>
            </a:pPr>
            <a:r>
              <a:rPr lang="en-US" sz="1800" dirty="0">
                <a:effectLst/>
                <a:latin typeface="Arial" panose="020B0604020202020204" pitchFamily="34" charset="0"/>
                <a:ea typeface="Calibri" panose="020F0502020204030204" pitchFamily="34" charset="0"/>
                <a:cs typeface="Times New Roman" panose="02020603050405020304" pitchFamily="18" charset="0"/>
              </a:rPr>
              <a:t>Swelling of tissues around the eyes or neck</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0"/>
              </a:spcAft>
              <a:buFont typeface="Symbol" panose="05050102010706020507" pitchFamily="18" charset="2"/>
              <a:buChar char=""/>
            </a:pPr>
            <a:r>
              <a:rPr lang="en-US" sz="1800" dirty="0">
                <a:effectLst/>
                <a:latin typeface="Arial" panose="020B0604020202020204" pitchFamily="34" charset="0"/>
                <a:ea typeface="Calibri" panose="020F0502020204030204" pitchFamily="34" charset="0"/>
                <a:cs typeface="Times New Roman" panose="02020603050405020304" pitchFamily="18" charset="0"/>
              </a:rPr>
              <a:t>Purple discoloration of the wattles, combs and/or legs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800"/>
              </a:spcAft>
              <a:buFont typeface="Symbol" panose="05050102010706020507" pitchFamily="18" charset="2"/>
              <a:buChar char=""/>
            </a:pPr>
            <a:r>
              <a:rPr lang="en-US" sz="1800" dirty="0">
                <a:effectLst/>
                <a:latin typeface="Arial" panose="020B0604020202020204" pitchFamily="34" charset="0"/>
                <a:ea typeface="Calibri" panose="020F0502020204030204" pitchFamily="34" charset="0"/>
                <a:cs typeface="Times New Roman" panose="02020603050405020304" pitchFamily="18" charset="0"/>
              </a:rPr>
              <a:t>Nervous disorders such as muscular tremors, drooping wings, twisting of head and neck, incoordination, complete paralysis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D86DBF6-ADF3-43F9-996E-BBCF66484331}" type="slidenum">
              <a:rPr lang="en-US" smtClean="0"/>
              <a:t>11</a:t>
            </a:fld>
            <a:endParaRPr lang="en-US"/>
          </a:p>
        </p:txBody>
      </p:sp>
    </p:spTree>
    <p:extLst>
      <p:ext uri="{BB962C8B-B14F-4D97-AF65-F5344CB8AC3E}">
        <p14:creationId xmlns:p14="http://schemas.microsoft.com/office/powerpoint/2010/main" val="28542487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think your chickens are sick, contact your 4-H leader or agent as soon as possible so that follow up can be done to make sure the flock is ok.</a:t>
            </a:r>
          </a:p>
        </p:txBody>
      </p:sp>
      <p:sp>
        <p:nvSpPr>
          <p:cNvPr id="4" name="Slide Number Placeholder 3"/>
          <p:cNvSpPr>
            <a:spLocks noGrp="1"/>
          </p:cNvSpPr>
          <p:nvPr>
            <p:ph type="sldNum" sz="quarter" idx="5"/>
          </p:nvPr>
        </p:nvSpPr>
        <p:spPr/>
        <p:txBody>
          <a:bodyPr/>
          <a:lstStyle/>
          <a:p>
            <a:fld id="{9D86DBF6-ADF3-43F9-996E-BBCF66484331}" type="slidenum">
              <a:rPr lang="en-US" smtClean="0"/>
              <a:t>12</a:t>
            </a:fld>
            <a:endParaRPr lang="en-US"/>
          </a:p>
        </p:txBody>
      </p:sp>
    </p:spTree>
    <p:extLst>
      <p:ext uri="{BB962C8B-B14F-4D97-AF65-F5344CB8AC3E}">
        <p14:creationId xmlns:p14="http://schemas.microsoft.com/office/powerpoint/2010/main" val="1490904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Wild birds can be sources of disease and parasites. Do not keep bird feeders near your chicken flock.</a:t>
            </a:r>
          </a:p>
        </p:txBody>
      </p:sp>
      <p:sp>
        <p:nvSpPr>
          <p:cNvPr id="4" name="Slide Number Placeholder 3"/>
          <p:cNvSpPr>
            <a:spLocks noGrp="1"/>
          </p:cNvSpPr>
          <p:nvPr>
            <p:ph type="sldNum" sz="quarter" idx="5"/>
          </p:nvPr>
        </p:nvSpPr>
        <p:spPr/>
        <p:txBody>
          <a:bodyPr/>
          <a:lstStyle/>
          <a:p>
            <a:fld id="{9D86DBF6-ADF3-43F9-996E-BBCF66484331}" type="slidenum">
              <a:rPr lang="en-US" smtClean="0"/>
              <a:t>13</a:t>
            </a:fld>
            <a:endParaRPr lang="en-US"/>
          </a:p>
        </p:txBody>
      </p:sp>
    </p:spTree>
    <p:extLst>
      <p:ext uri="{BB962C8B-B14F-4D97-AF65-F5344CB8AC3E}">
        <p14:creationId xmlns:p14="http://schemas.microsoft.com/office/powerpoint/2010/main" val="20361411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Disease is defined as simply a departure from health. Disease are conditions that impair normal body functions.</a:t>
            </a:r>
          </a:p>
          <a:p>
            <a:r>
              <a:rPr lang="en-US" dirty="0"/>
              <a:t>There are two direct causes of disease. The first is infectious – diseases spread from one bird to another. These can be caused by bacteria, viruses, fungi, protozoa, internal parasites and external parasites.  Than there are diseases problems that are non-infectious like nutritional imbalances, chemical poisons, traumatic injury or excessive stress.</a:t>
            </a:r>
          </a:p>
        </p:txBody>
      </p:sp>
      <p:sp>
        <p:nvSpPr>
          <p:cNvPr id="4" name="Slide Number Placeholder 3"/>
          <p:cNvSpPr>
            <a:spLocks noGrp="1"/>
          </p:cNvSpPr>
          <p:nvPr>
            <p:ph type="sldNum" sz="quarter" idx="5"/>
          </p:nvPr>
        </p:nvSpPr>
        <p:spPr/>
        <p:txBody>
          <a:bodyPr/>
          <a:lstStyle/>
          <a:p>
            <a:fld id="{9D86DBF6-ADF3-43F9-996E-BBCF66484331}" type="slidenum">
              <a:rPr lang="en-US" smtClean="0"/>
              <a:t>2</a:t>
            </a:fld>
            <a:endParaRPr lang="en-US"/>
          </a:p>
        </p:txBody>
      </p:sp>
    </p:spTree>
    <p:extLst>
      <p:ext uri="{BB962C8B-B14F-4D97-AF65-F5344CB8AC3E}">
        <p14:creationId xmlns:p14="http://schemas.microsoft.com/office/powerpoint/2010/main" val="6410724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many reservoirs of disease organisms. They include chickens and other domestic poultry, exotic and cage birds like parrots, macaws, and budgies. Wild birds and wild animals can be carriers, including rodents. Some livestock species can also be disease sources. Household pets, especially cats, can be disease sources. Humans can carry disease on their clothing or footwear. Earthworms, snails, and slugs that chickens eat can carry disease. A variety of bugs can carry disease including fleas, mites, mosquitoes, sow bugs, crickets, and grasshoppers.</a:t>
            </a:r>
          </a:p>
        </p:txBody>
      </p:sp>
      <p:sp>
        <p:nvSpPr>
          <p:cNvPr id="4" name="Slide Number Placeholder 3"/>
          <p:cNvSpPr>
            <a:spLocks noGrp="1"/>
          </p:cNvSpPr>
          <p:nvPr>
            <p:ph type="sldNum" sz="quarter" idx="5"/>
          </p:nvPr>
        </p:nvSpPr>
        <p:spPr/>
        <p:txBody>
          <a:bodyPr/>
          <a:lstStyle/>
          <a:p>
            <a:fld id="{9D86DBF6-ADF3-43F9-996E-BBCF66484331}" type="slidenum">
              <a:rPr lang="en-US" smtClean="0"/>
              <a:t>3</a:t>
            </a:fld>
            <a:endParaRPr lang="en-US"/>
          </a:p>
        </p:txBody>
      </p:sp>
    </p:spTree>
    <p:extLst>
      <p:ext uri="{BB962C8B-B14F-4D97-AF65-F5344CB8AC3E}">
        <p14:creationId xmlns:p14="http://schemas.microsoft.com/office/powerpoint/2010/main" val="27648591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feed you give can be contaminated with fungus or bacteria. Stagnant water or water rich in organic matter can be sources of bacteria, fungi, or protozoa. The litter, soil, and dust can harbor spore-bearing organisms that can get into the wounds of the chickens or they can consume them and get sick.</a:t>
            </a:r>
          </a:p>
          <a:p>
            <a:r>
              <a:rPr lang="en-US" dirty="0"/>
              <a:t>Fomites are objects that can be contaminated with disease-causing organisms and when they are moved from place to place can spread disease. Examples include the crates the chickens are transported in, incubators they are hatched in, or the brooders they are kept in.</a:t>
            </a:r>
          </a:p>
        </p:txBody>
      </p:sp>
      <p:sp>
        <p:nvSpPr>
          <p:cNvPr id="4" name="Slide Number Placeholder 3"/>
          <p:cNvSpPr>
            <a:spLocks noGrp="1"/>
          </p:cNvSpPr>
          <p:nvPr>
            <p:ph type="sldNum" sz="quarter" idx="5"/>
          </p:nvPr>
        </p:nvSpPr>
        <p:spPr/>
        <p:txBody>
          <a:bodyPr/>
          <a:lstStyle/>
          <a:p>
            <a:fld id="{9D86DBF6-ADF3-43F9-996E-BBCF66484331}" type="slidenum">
              <a:rPr lang="en-US" smtClean="0"/>
              <a:t>4</a:t>
            </a:fld>
            <a:endParaRPr lang="en-US"/>
          </a:p>
        </p:txBody>
      </p:sp>
    </p:spTree>
    <p:extLst>
      <p:ext uri="{BB962C8B-B14F-4D97-AF65-F5344CB8AC3E}">
        <p14:creationId xmlns:p14="http://schemas.microsoft.com/office/powerpoint/2010/main" val="29817809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also diseases  that are transmitted vertically – that is, the disease-causing organism is passed from the hen to the chick via the egg. Many of these diseases are tested for in flocks that participate in the National Poultry Improvement Plan program. It is important, therefore, to always purchase chicks from NPIP-certified hatcheries. In fact, chicks cannot be brought into the state of Kentucky unless they are produced from NPIP hatcheries.</a:t>
            </a:r>
          </a:p>
        </p:txBody>
      </p:sp>
      <p:sp>
        <p:nvSpPr>
          <p:cNvPr id="4" name="Slide Number Placeholder 3"/>
          <p:cNvSpPr>
            <a:spLocks noGrp="1"/>
          </p:cNvSpPr>
          <p:nvPr>
            <p:ph type="sldNum" sz="quarter" idx="5"/>
          </p:nvPr>
        </p:nvSpPr>
        <p:spPr/>
        <p:txBody>
          <a:bodyPr/>
          <a:lstStyle/>
          <a:p>
            <a:fld id="{9D86DBF6-ADF3-43F9-996E-BBCF66484331}" type="slidenum">
              <a:rPr lang="en-US" smtClean="0"/>
              <a:t>5</a:t>
            </a:fld>
            <a:endParaRPr lang="en-US"/>
          </a:p>
        </p:txBody>
      </p:sp>
    </p:spTree>
    <p:extLst>
      <p:ext uri="{BB962C8B-B14F-4D97-AF65-F5344CB8AC3E}">
        <p14:creationId xmlns:p14="http://schemas.microsoft.com/office/powerpoint/2010/main" val="34948073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Horizontal transmission refers to disease transmission from one chicken to another. This can be direct with bird-to-bird contact, or can be direct through a fomite, like a pair of shoes. Shoes warn tending a sick flock and then warn when visiting another flock, can transmit that disease to the new flock.</a:t>
            </a:r>
          </a:p>
        </p:txBody>
      </p:sp>
      <p:sp>
        <p:nvSpPr>
          <p:cNvPr id="4" name="Slide Number Placeholder 3"/>
          <p:cNvSpPr>
            <a:spLocks noGrp="1"/>
          </p:cNvSpPr>
          <p:nvPr>
            <p:ph type="sldNum" sz="quarter" idx="5"/>
          </p:nvPr>
        </p:nvSpPr>
        <p:spPr/>
        <p:txBody>
          <a:bodyPr/>
          <a:lstStyle/>
          <a:p>
            <a:fld id="{9D86DBF6-ADF3-43F9-996E-BBCF66484331}" type="slidenum">
              <a:rPr lang="en-US" smtClean="0"/>
              <a:t>6</a:t>
            </a:fld>
            <a:endParaRPr lang="en-US"/>
          </a:p>
        </p:txBody>
      </p:sp>
    </p:spTree>
    <p:extLst>
      <p:ext uri="{BB962C8B-B14F-4D97-AF65-F5344CB8AC3E}">
        <p14:creationId xmlns:p14="http://schemas.microsoft.com/office/powerpoint/2010/main" val="27542266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Calibri" panose="020F0502020204030204" pitchFamily="34" charset="0"/>
                <a:cs typeface="Times New Roman" panose="02020603050405020304" pitchFamily="18" charset="0"/>
              </a:rPr>
              <a:t>It is good to fence off the area where you keep your birds and only let people who care for the chickens come into contact with them. If you have visitors who would like to see your flock, make sure they have clean shoes. It would be even better if you could provide your visitors with clean boots or have plastic booties available for them to use. If your visitors have their own birds, they should not be allowed to come near your birds. In addition to keeping people away from your flock, try to keep wild birds away as well. These birds can carry disease and parasites. Do not keep bird feeders, bird houses, or bird baths on your property.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D86DBF6-ADF3-43F9-996E-BBCF66484331}" type="slidenum">
              <a:rPr lang="en-US" smtClean="0"/>
              <a:t>7</a:t>
            </a:fld>
            <a:endParaRPr lang="en-US"/>
          </a:p>
        </p:txBody>
      </p:sp>
    </p:spTree>
    <p:extLst>
      <p:ext uri="{BB962C8B-B14F-4D97-AF65-F5344CB8AC3E}">
        <p14:creationId xmlns:p14="http://schemas.microsoft.com/office/powerpoint/2010/main" val="15013419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07000"/>
              </a:lnSpc>
              <a:spcBef>
                <a:spcPts val="0"/>
              </a:spcBef>
              <a:spcAft>
                <a:spcPts val="80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Disease-causing germs can be picked up by your shoes and clothes and transported from one area to another. It is recommended that you have a pair of shoes and a set of clothes that you wear only when caring for your chickens. Always wash your hands before entering your bird area. For your protection, do not forget to wash your hands thoroughly with soap and water after you have cared for your chickens.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Keep the poultry house clean. Clean and disinfect any equipment that comes into contact with your chickens or their droppings. That includes equipment such as feed scoops, shovels, rakes and brooms. Disinfectants won’t work on a dirty surface, so make sure that all manure and other debris is removed from the surface first.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D86DBF6-ADF3-43F9-996E-BBCF66484331}" type="slidenum">
              <a:rPr lang="en-US" smtClean="0"/>
              <a:t>8</a:t>
            </a:fld>
            <a:endParaRPr lang="en-US"/>
          </a:p>
        </p:txBody>
      </p:sp>
    </p:spTree>
    <p:extLst>
      <p:ext uri="{BB962C8B-B14F-4D97-AF65-F5344CB8AC3E}">
        <p14:creationId xmlns:p14="http://schemas.microsoft.com/office/powerpoint/2010/main" val="40382135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Calibri" panose="020F0502020204030204" pitchFamily="34" charset="0"/>
                <a:cs typeface="Times New Roman" panose="02020603050405020304" pitchFamily="18" charset="0"/>
              </a:rPr>
              <a:t>Vehicle tires, poultry cages, and equipment used to take care of your chickens can all harbor disease causing germs. If you travel to a location where there are other birds, be sure to clean and disinfect these items before you return to your property. This can even include a trip to the feed store.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9D86DBF6-ADF3-43F9-996E-BBCF66484331}" type="slidenum">
              <a:rPr lang="en-US" smtClean="0"/>
              <a:t>9</a:t>
            </a:fld>
            <a:endParaRPr lang="en-US"/>
          </a:p>
        </p:txBody>
      </p:sp>
    </p:spTree>
    <p:extLst>
      <p:ext uri="{BB962C8B-B14F-4D97-AF65-F5344CB8AC3E}">
        <p14:creationId xmlns:p14="http://schemas.microsoft.com/office/powerpoint/2010/main" val="39918963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2/1/2021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2/1/2021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2/1/2021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2/1/2021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2/1/2021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2/1/2021</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jpg"/><Relationship Id="rId5" Type="http://schemas.openxmlformats.org/officeDocument/2006/relationships/image" Target="../media/image3.jpeg"/><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68962" y="1427584"/>
            <a:ext cx="8490232" cy="2716558"/>
          </a:xfrm>
        </p:spPr>
        <p:txBody>
          <a:bodyPr/>
          <a:lstStyle/>
          <a:p>
            <a:pPr algn="l"/>
            <a:r>
              <a:rPr lang="en-US" sz="7500" dirty="0"/>
              <a:t>4-H PULLET PROJECT</a:t>
            </a:r>
          </a:p>
        </p:txBody>
      </p:sp>
    </p:spTree>
    <p:extLst>
      <p:ext uri="{BB962C8B-B14F-4D97-AF65-F5344CB8AC3E}">
        <p14:creationId xmlns:p14="http://schemas.microsoft.com/office/powerpoint/2010/main" val="14791877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map&#10;&#10;Description generated with high confidence">
            <a:extLst>
              <a:ext uri="{FF2B5EF4-FFF2-40B4-BE49-F238E27FC236}">
                <a16:creationId xmlns:a16="http://schemas.microsoft.com/office/drawing/2014/main" id="{858C0BEC-8085-4B94-B2DC-08DF6D4E40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992" y="0"/>
            <a:ext cx="4323523" cy="6858000"/>
          </a:xfrm>
          <a:prstGeom prst="rect">
            <a:avLst/>
          </a:prstGeom>
        </p:spPr>
      </p:pic>
      <p:pic>
        <p:nvPicPr>
          <p:cNvPr id="5" name="Picture 4" descr="A picture containing food, ground, table&#10;&#10;Description generated with very high confidence">
            <a:extLst>
              <a:ext uri="{FF2B5EF4-FFF2-40B4-BE49-F238E27FC236}">
                <a16:creationId xmlns:a16="http://schemas.microsoft.com/office/drawing/2014/main" id="{644A05BE-0AE7-499B-BA05-200BFA58BE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55748" y="1969476"/>
            <a:ext cx="3937367" cy="2618349"/>
          </a:xfrm>
          <a:prstGeom prst="rect">
            <a:avLst/>
          </a:prstGeom>
        </p:spPr>
      </p:pic>
    </p:spTree>
    <p:extLst>
      <p:ext uri="{BB962C8B-B14F-4D97-AF65-F5344CB8AC3E}">
        <p14:creationId xmlns:p14="http://schemas.microsoft.com/office/powerpoint/2010/main" val="22096962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text on a white background&#10;&#10;Description generated with very high confidence">
            <a:extLst>
              <a:ext uri="{FF2B5EF4-FFF2-40B4-BE49-F238E27FC236}">
                <a16:creationId xmlns:a16="http://schemas.microsoft.com/office/drawing/2014/main" id="{4B127F9F-DDCC-4B80-AC41-715AC052E0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992" y="0"/>
            <a:ext cx="3033346" cy="6853114"/>
          </a:xfrm>
          <a:prstGeom prst="rect">
            <a:avLst/>
          </a:prstGeom>
        </p:spPr>
      </p:pic>
      <p:pic>
        <p:nvPicPr>
          <p:cNvPr id="7" name="Picture 6" descr="A bird sitting on top of a chicken&#10;&#10;Description generated with very high confidence">
            <a:extLst>
              <a:ext uri="{FF2B5EF4-FFF2-40B4-BE49-F238E27FC236}">
                <a16:creationId xmlns:a16="http://schemas.microsoft.com/office/drawing/2014/main" id="{9457418B-60FE-4F50-955E-A0C810CBD381}"/>
              </a:ext>
            </a:extLst>
          </p:cNvPr>
          <p:cNvPicPr>
            <a:picLocks noChangeAspect="1"/>
          </p:cNvPicPr>
          <p:nvPr/>
        </p:nvPicPr>
        <p:blipFill rotWithShape="1">
          <a:blip r:embed="rId4">
            <a:extLst>
              <a:ext uri="{28A0092B-C50C-407E-A947-70E740481C1C}">
                <a14:useLocalDpi xmlns:a14="http://schemas.microsoft.com/office/drawing/2010/main" val="0"/>
              </a:ext>
            </a:extLst>
          </a:blip>
          <a:srcRect t="13205"/>
          <a:stretch/>
        </p:blipFill>
        <p:spPr>
          <a:xfrm>
            <a:off x="4812654" y="965687"/>
            <a:ext cx="3780361" cy="4921739"/>
          </a:xfrm>
          <a:prstGeom prst="rect">
            <a:avLst/>
          </a:prstGeom>
        </p:spPr>
      </p:pic>
    </p:spTree>
    <p:extLst>
      <p:ext uri="{BB962C8B-B14F-4D97-AF65-F5344CB8AC3E}">
        <p14:creationId xmlns:p14="http://schemas.microsoft.com/office/powerpoint/2010/main" val="8323597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logo&#10;&#10;Description generated with very high confidence">
            <a:extLst>
              <a:ext uri="{FF2B5EF4-FFF2-40B4-BE49-F238E27FC236}">
                <a16:creationId xmlns:a16="http://schemas.microsoft.com/office/drawing/2014/main" id="{87D7E3BA-C940-4521-8C25-7FD0F49F1393}"/>
              </a:ext>
            </a:extLst>
          </p:cNvPr>
          <p:cNvPicPr>
            <a:picLocks noChangeAspect="1"/>
          </p:cNvPicPr>
          <p:nvPr/>
        </p:nvPicPr>
        <p:blipFill rotWithShape="1">
          <a:blip r:embed="rId3">
            <a:extLst>
              <a:ext uri="{28A0092B-C50C-407E-A947-70E740481C1C}">
                <a14:useLocalDpi xmlns:a14="http://schemas.microsoft.com/office/drawing/2010/main" val="0"/>
              </a:ext>
            </a:extLst>
          </a:blip>
          <a:srcRect t="40437"/>
          <a:stretch/>
        </p:blipFill>
        <p:spPr>
          <a:xfrm>
            <a:off x="870458" y="1311908"/>
            <a:ext cx="3683977" cy="4095979"/>
          </a:xfrm>
          <a:prstGeom prst="rect">
            <a:avLst/>
          </a:prstGeom>
        </p:spPr>
      </p:pic>
      <p:pic>
        <p:nvPicPr>
          <p:cNvPr id="5" name="Picture 4" descr="A person talking on a cell phone&#10;&#10;Description generated with high confidence">
            <a:extLst>
              <a:ext uri="{FF2B5EF4-FFF2-40B4-BE49-F238E27FC236}">
                <a16:creationId xmlns:a16="http://schemas.microsoft.com/office/drawing/2014/main" id="{B2FF7874-0135-4B88-95A6-D78CCDF07E29}"/>
              </a:ext>
            </a:extLst>
          </p:cNvPr>
          <p:cNvPicPr>
            <a:picLocks noChangeAspect="1"/>
          </p:cNvPicPr>
          <p:nvPr/>
        </p:nvPicPr>
        <p:blipFill rotWithShape="1">
          <a:blip r:embed="rId4">
            <a:extLst>
              <a:ext uri="{28A0092B-C50C-407E-A947-70E740481C1C}">
                <a14:useLocalDpi xmlns:a14="http://schemas.microsoft.com/office/drawing/2010/main" val="0"/>
              </a:ext>
            </a:extLst>
          </a:blip>
          <a:srcRect l="15698" r="11653"/>
          <a:stretch/>
        </p:blipFill>
        <p:spPr>
          <a:xfrm>
            <a:off x="5187103" y="1390421"/>
            <a:ext cx="4292450" cy="3938954"/>
          </a:xfrm>
          <a:prstGeom prst="rect">
            <a:avLst/>
          </a:prstGeom>
        </p:spPr>
      </p:pic>
    </p:spTree>
    <p:extLst>
      <p:ext uri="{BB962C8B-B14F-4D97-AF65-F5344CB8AC3E}">
        <p14:creationId xmlns:p14="http://schemas.microsoft.com/office/powerpoint/2010/main" val="3433696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ird sitting on a branch&#10;&#10;Description generated with very high confidence">
            <a:extLst>
              <a:ext uri="{FF2B5EF4-FFF2-40B4-BE49-F238E27FC236}">
                <a16:creationId xmlns:a16="http://schemas.microsoft.com/office/drawing/2014/main" id="{A0A8A1D7-5DDC-4B38-A7FD-F1A1D31D50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1310" y="1728177"/>
            <a:ext cx="4176346" cy="3132259"/>
          </a:xfrm>
          <a:prstGeom prst="rect">
            <a:avLst/>
          </a:prstGeom>
        </p:spPr>
      </p:pic>
      <p:pic>
        <p:nvPicPr>
          <p:cNvPr id="5" name="Picture 4" descr="A duck swimming in water&#10;&#10;Description generated with high confidence">
            <a:extLst>
              <a:ext uri="{FF2B5EF4-FFF2-40B4-BE49-F238E27FC236}">
                <a16:creationId xmlns:a16="http://schemas.microsoft.com/office/drawing/2014/main" id="{0AAA06A1-E10E-422B-A9F2-9DC6B17531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96910" y="3077308"/>
            <a:ext cx="4708283" cy="3138855"/>
          </a:xfrm>
          <a:prstGeom prst="rect">
            <a:avLst/>
          </a:prstGeom>
        </p:spPr>
      </p:pic>
      <p:sp>
        <p:nvSpPr>
          <p:cNvPr id="6" name="Title 5">
            <a:extLst>
              <a:ext uri="{FF2B5EF4-FFF2-40B4-BE49-F238E27FC236}">
                <a16:creationId xmlns:a16="http://schemas.microsoft.com/office/drawing/2014/main" id="{B36EF9A1-CD8F-4BBD-B1CA-CA577A2A98F1}"/>
              </a:ext>
            </a:extLst>
          </p:cNvPr>
          <p:cNvSpPr>
            <a:spLocks noGrp="1"/>
          </p:cNvSpPr>
          <p:nvPr>
            <p:ph type="title"/>
          </p:nvPr>
        </p:nvSpPr>
        <p:spPr>
          <a:xfrm>
            <a:off x="799322" y="293077"/>
            <a:ext cx="8596668" cy="1320800"/>
          </a:xfrm>
        </p:spPr>
        <p:txBody>
          <a:bodyPr>
            <a:normAutofit/>
          </a:bodyPr>
          <a:lstStyle/>
          <a:p>
            <a:r>
              <a:rPr lang="en-US" sz="4000" dirty="0"/>
              <a:t>WILDBIRDS: SOURCE OF DISEASE AND PARASITES</a:t>
            </a:r>
          </a:p>
        </p:txBody>
      </p:sp>
    </p:spTree>
    <p:extLst>
      <p:ext uri="{BB962C8B-B14F-4D97-AF65-F5344CB8AC3E}">
        <p14:creationId xmlns:p14="http://schemas.microsoft.com/office/powerpoint/2010/main" val="241514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sitting at a zoo&#10;&#10;Description generated with very high confidence">
            <a:extLst>
              <a:ext uri="{FF2B5EF4-FFF2-40B4-BE49-F238E27FC236}">
                <a16:creationId xmlns:a16="http://schemas.microsoft.com/office/drawing/2014/main" id="{A86347C6-876C-4925-94E5-535754568F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0942" y="169985"/>
            <a:ext cx="7711639" cy="6529754"/>
          </a:xfrm>
          <a:prstGeom prst="rect">
            <a:avLst/>
          </a:prstGeom>
        </p:spPr>
      </p:pic>
    </p:spTree>
    <p:extLst>
      <p:ext uri="{BB962C8B-B14F-4D97-AF65-F5344CB8AC3E}">
        <p14:creationId xmlns:p14="http://schemas.microsoft.com/office/powerpoint/2010/main" val="41652342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8AD99E-7ED7-499D-9421-15E6008044BD}"/>
              </a:ext>
            </a:extLst>
          </p:cNvPr>
          <p:cNvSpPr>
            <a:spLocks noGrp="1"/>
          </p:cNvSpPr>
          <p:nvPr>
            <p:ph type="title"/>
          </p:nvPr>
        </p:nvSpPr>
        <p:spPr/>
        <p:txBody>
          <a:bodyPr>
            <a:normAutofit/>
          </a:bodyPr>
          <a:lstStyle/>
          <a:p>
            <a:r>
              <a:rPr lang="en-US" sz="5400" b="1" dirty="0"/>
              <a:t>DISEASE</a:t>
            </a:r>
          </a:p>
        </p:txBody>
      </p:sp>
      <p:sp>
        <p:nvSpPr>
          <p:cNvPr id="3" name="Content Placeholder 2">
            <a:extLst>
              <a:ext uri="{FF2B5EF4-FFF2-40B4-BE49-F238E27FC236}">
                <a16:creationId xmlns:a16="http://schemas.microsoft.com/office/drawing/2014/main" id="{15CE2AE9-E906-4F72-A4E3-2BFC07822158}"/>
              </a:ext>
            </a:extLst>
          </p:cNvPr>
          <p:cNvSpPr>
            <a:spLocks noGrp="1"/>
          </p:cNvSpPr>
          <p:nvPr>
            <p:ph idx="1"/>
          </p:nvPr>
        </p:nvSpPr>
        <p:spPr/>
        <p:txBody>
          <a:bodyPr>
            <a:normAutofit/>
          </a:bodyPr>
          <a:lstStyle/>
          <a:p>
            <a:r>
              <a:rPr lang="en-US" sz="2400" dirty="0"/>
              <a:t>“Departure from health”</a:t>
            </a:r>
          </a:p>
          <a:p>
            <a:pPr lvl="1">
              <a:buFont typeface="Wingdings" panose="05000000000000000000" pitchFamily="2" charset="2"/>
              <a:buChar char="Ø"/>
            </a:pPr>
            <a:r>
              <a:rPr lang="en-US" sz="2000" dirty="0"/>
              <a:t>Conditions that impair normal body functions</a:t>
            </a:r>
          </a:p>
          <a:p>
            <a:r>
              <a:rPr lang="en-US" sz="2400" dirty="0"/>
              <a:t>Direct causes of disease</a:t>
            </a:r>
          </a:p>
          <a:p>
            <a:pPr lvl="1">
              <a:buFont typeface="Wingdings" panose="05000000000000000000" pitchFamily="2" charset="2"/>
              <a:buChar char="Ø"/>
            </a:pPr>
            <a:r>
              <a:rPr lang="en-US" sz="2000" dirty="0"/>
              <a:t>Infectious</a:t>
            </a:r>
          </a:p>
          <a:p>
            <a:pPr lvl="2">
              <a:buFont typeface="Wingdings" panose="05000000000000000000" pitchFamily="2" charset="2"/>
              <a:buChar char="v"/>
            </a:pPr>
            <a:r>
              <a:rPr lang="en-US" sz="1800" dirty="0"/>
              <a:t>Bacteria, viruses, fungi, protozoa, internal parasites, external parasites</a:t>
            </a:r>
          </a:p>
          <a:p>
            <a:pPr lvl="1">
              <a:buFont typeface="Wingdings" panose="05000000000000000000" pitchFamily="2" charset="2"/>
              <a:buChar char="Ø"/>
            </a:pPr>
            <a:r>
              <a:rPr lang="en-US" sz="2000" dirty="0"/>
              <a:t>Non-infectious</a:t>
            </a:r>
          </a:p>
          <a:p>
            <a:pPr lvl="2">
              <a:buFont typeface="Wingdings" panose="05000000000000000000" pitchFamily="2" charset="2"/>
              <a:buChar char="v"/>
            </a:pPr>
            <a:r>
              <a:rPr lang="en-US" sz="1800" dirty="0"/>
              <a:t>Nutritional, chemical poisons, traumatic injury, excessive stress</a:t>
            </a:r>
          </a:p>
        </p:txBody>
      </p:sp>
    </p:spTree>
    <p:extLst>
      <p:ext uri="{BB962C8B-B14F-4D97-AF65-F5344CB8AC3E}">
        <p14:creationId xmlns:p14="http://schemas.microsoft.com/office/powerpoint/2010/main" val="6858462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8A120-7FA6-4685-9735-A8E334C37563}"/>
              </a:ext>
            </a:extLst>
          </p:cNvPr>
          <p:cNvSpPr>
            <a:spLocks noGrp="1"/>
          </p:cNvSpPr>
          <p:nvPr>
            <p:ph type="title"/>
          </p:nvPr>
        </p:nvSpPr>
        <p:spPr/>
        <p:txBody>
          <a:bodyPr>
            <a:normAutofit/>
          </a:bodyPr>
          <a:lstStyle/>
          <a:p>
            <a:r>
              <a:rPr lang="en-US" sz="5400" dirty="0"/>
              <a:t>DISEASE: Reservoirs</a:t>
            </a:r>
          </a:p>
        </p:txBody>
      </p:sp>
      <p:sp>
        <p:nvSpPr>
          <p:cNvPr id="4" name="Content Placeholder 3">
            <a:extLst>
              <a:ext uri="{FF2B5EF4-FFF2-40B4-BE49-F238E27FC236}">
                <a16:creationId xmlns:a16="http://schemas.microsoft.com/office/drawing/2014/main" id="{0A505072-F128-4BA1-AE55-42EA78A9F484}"/>
              </a:ext>
            </a:extLst>
          </p:cNvPr>
          <p:cNvSpPr>
            <a:spLocks noGrp="1"/>
          </p:cNvSpPr>
          <p:nvPr>
            <p:ph sz="half" idx="1"/>
          </p:nvPr>
        </p:nvSpPr>
        <p:spPr/>
        <p:txBody>
          <a:bodyPr/>
          <a:lstStyle/>
          <a:p>
            <a:r>
              <a:rPr lang="en-US" dirty="0"/>
              <a:t>Chickens and other domestic poultry</a:t>
            </a:r>
          </a:p>
          <a:p>
            <a:r>
              <a:rPr lang="en-US" dirty="0"/>
              <a:t>Exotic and cage birds</a:t>
            </a:r>
          </a:p>
          <a:p>
            <a:r>
              <a:rPr lang="en-US" dirty="0"/>
              <a:t>Wild birds</a:t>
            </a:r>
          </a:p>
          <a:p>
            <a:r>
              <a:rPr lang="en-US" dirty="0"/>
              <a:t>Wild animals (including rodents)</a:t>
            </a:r>
          </a:p>
          <a:p>
            <a:r>
              <a:rPr lang="en-US" dirty="0"/>
              <a:t>Livestock</a:t>
            </a:r>
          </a:p>
        </p:txBody>
      </p:sp>
      <p:sp>
        <p:nvSpPr>
          <p:cNvPr id="5" name="Content Placeholder 4">
            <a:extLst>
              <a:ext uri="{FF2B5EF4-FFF2-40B4-BE49-F238E27FC236}">
                <a16:creationId xmlns:a16="http://schemas.microsoft.com/office/drawing/2014/main" id="{8CC0C2A6-8972-49D5-B738-4418D76E6CB5}"/>
              </a:ext>
            </a:extLst>
          </p:cNvPr>
          <p:cNvSpPr>
            <a:spLocks noGrp="1"/>
          </p:cNvSpPr>
          <p:nvPr>
            <p:ph sz="half" idx="2"/>
          </p:nvPr>
        </p:nvSpPr>
        <p:spPr/>
        <p:txBody>
          <a:bodyPr/>
          <a:lstStyle/>
          <a:p>
            <a:r>
              <a:rPr lang="en-US" dirty="0"/>
              <a:t>Household pets</a:t>
            </a:r>
          </a:p>
          <a:p>
            <a:r>
              <a:rPr lang="en-US" dirty="0"/>
              <a:t>Humans</a:t>
            </a:r>
          </a:p>
          <a:p>
            <a:r>
              <a:rPr lang="en-US" dirty="0"/>
              <a:t>Earthworms, snails, slugs</a:t>
            </a:r>
          </a:p>
          <a:p>
            <a:r>
              <a:rPr lang="en-US" dirty="0"/>
              <a:t>Arthropods </a:t>
            </a:r>
          </a:p>
          <a:p>
            <a:pPr lvl="1">
              <a:buFont typeface="Wingdings" panose="05000000000000000000" pitchFamily="2" charset="2"/>
              <a:buChar char="Ø"/>
            </a:pPr>
            <a:r>
              <a:rPr lang="en-US" dirty="0"/>
              <a:t>Fleas, mites, ticks, and mosquitoes that bite</a:t>
            </a:r>
          </a:p>
          <a:p>
            <a:pPr lvl="1">
              <a:buFont typeface="Wingdings" panose="05000000000000000000" pitchFamily="2" charset="2"/>
              <a:buChar char="Ø"/>
            </a:pPr>
            <a:r>
              <a:rPr lang="en-US" dirty="0"/>
              <a:t>Sow bugs, crickets and grasshoppers that chickens eat</a:t>
            </a:r>
          </a:p>
        </p:txBody>
      </p:sp>
    </p:spTree>
    <p:extLst>
      <p:ext uri="{BB962C8B-B14F-4D97-AF65-F5344CB8AC3E}">
        <p14:creationId xmlns:p14="http://schemas.microsoft.com/office/powerpoint/2010/main" val="108811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8A120-7FA6-4685-9735-A8E334C37563}"/>
              </a:ext>
            </a:extLst>
          </p:cNvPr>
          <p:cNvSpPr>
            <a:spLocks noGrp="1"/>
          </p:cNvSpPr>
          <p:nvPr>
            <p:ph type="title"/>
          </p:nvPr>
        </p:nvSpPr>
        <p:spPr/>
        <p:txBody>
          <a:bodyPr>
            <a:normAutofit/>
          </a:bodyPr>
          <a:lstStyle/>
          <a:p>
            <a:r>
              <a:rPr lang="en-US" sz="5400" dirty="0"/>
              <a:t>DISEASE: Reservoirs</a:t>
            </a:r>
          </a:p>
        </p:txBody>
      </p:sp>
      <p:sp>
        <p:nvSpPr>
          <p:cNvPr id="4" name="Content Placeholder 3">
            <a:extLst>
              <a:ext uri="{FF2B5EF4-FFF2-40B4-BE49-F238E27FC236}">
                <a16:creationId xmlns:a16="http://schemas.microsoft.com/office/drawing/2014/main" id="{0A505072-F128-4BA1-AE55-42EA78A9F484}"/>
              </a:ext>
            </a:extLst>
          </p:cNvPr>
          <p:cNvSpPr>
            <a:spLocks noGrp="1"/>
          </p:cNvSpPr>
          <p:nvPr>
            <p:ph sz="half" idx="1"/>
          </p:nvPr>
        </p:nvSpPr>
        <p:spPr/>
        <p:txBody>
          <a:bodyPr>
            <a:normAutofit fontScale="92500" lnSpcReduction="20000"/>
          </a:bodyPr>
          <a:lstStyle/>
          <a:p>
            <a:r>
              <a:rPr lang="en-US" sz="2400" dirty="0"/>
              <a:t>Feeding</a:t>
            </a:r>
          </a:p>
          <a:p>
            <a:pPr lvl="1">
              <a:buFont typeface="Wingdings" panose="05000000000000000000" pitchFamily="2" charset="2"/>
              <a:buChar char="Ø"/>
            </a:pPr>
            <a:r>
              <a:rPr lang="en-US" sz="2000" dirty="0"/>
              <a:t>Fungi or bacteria</a:t>
            </a:r>
          </a:p>
          <a:p>
            <a:r>
              <a:rPr lang="en-US" sz="2400" dirty="0"/>
              <a:t>Water</a:t>
            </a:r>
          </a:p>
          <a:p>
            <a:pPr lvl="1">
              <a:buFont typeface="Wingdings" panose="05000000000000000000" pitchFamily="2" charset="2"/>
              <a:buChar char="Ø"/>
            </a:pPr>
            <a:r>
              <a:rPr lang="en-US" sz="2000" dirty="0"/>
              <a:t>Using stagnant and rich in organic matter</a:t>
            </a:r>
          </a:p>
          <a:p>
            <a:pPr lvl="2">
              <a:buFont typeface="Wingdings" panose="05000000000000000000" pitchFamily="2" charset="2"/>
              <a:buChar char="v"/>
            </a:pPr>
            <a:r>
              <a:rPr lang="en-US" sz="1800" dirty="0"/>
              <a:t>Bacteria, fungi, or protozoa thrive</a:t>
            </a:r>
          </a:p>
          <a:p>
            <a:r>
              <a:rPr lang="en-US" sz="2400" dirty="0"/>
              <a:t>Litter, soil and dust</a:t>
            </a:r>
          </a:p>
          <a:p>
            <a:pPr lvl="1">
              <a:buFont typeface="Wingdings" panose="05000000000000000000" pitchFamily="2" charset="2"/>
              <a:buChar char="Ø"/>
            </a:pPr>
            <a:r>
              <a:rPr lang="en-US" sz="2000" dirty="0"/>
              <a:t>Harboring spore-bearing organisms</a:t>
            </a:r>
          </a:p>
          <a:p>
            <a:pPr lvl="2">
              <a:buFont typeface="Wingdings" panose="05000000000000000000" pitchFamily="2" charset="2"/>
              <a:buChar char="v"/>
            </a:pPr>
            <a:r>
              <a:rPr lang="en-US" sz="1800" dirty="0"/>
              <a:t>Get into wounds</a:t>
            </a:r>
          </a:p>
        </p:txBody>
      </p:sp>
      <p:sp>
        <p:nvSpPr>
          <p:cNvPr id="5" name="Content Placeholder 4">
            <a:extLst>
              <a:ext uri="{FF2B5EF4-FFF2-40B4-BE49-F238E27FC236}">
                <a16:creationId xmlns:a16="http://schemas.microsoft.com/office/drawing/2014/main" id="{8CC0C2A6-8972-49D5-B738-4418D76E6CB5}"/>
              </a:ext>
            </a:extLst>
          </p:cNvPr>
          <p:cNvSpPr>
            <a:spLocks noGrp="1"/>
          </p:cNvSpPr>
          <p:nvPr>
            <p:ph sz="half" idx="2"/>
          </p:nvPr>
        </p:nvSpPr>
        <p:spPr/>
        <p:txBody>
          <a:bodyPr>
            <a:normAutofit fontScale="92500" lnSpcReduction="20000"/>
          </a:bodyPr>
          <a:lstStyle/>
          <a:p>
            <a:r>
              <a:rPr lang="en-US" sz="2200" dirty="0"/>
              <a:t>Fomites</a:t>
            </a:r>
          </a:p>
          <a:p>
            <a:pPr lvl="1">
              <a:buFont typeface="Wingdings" panose="05000000000000000000" pitchFamily="2" charset="2"/>
              <a:buChar char="Ø"/>
            </a:pPr>
            <a:r>
              <a:rPr lang="en-US" sz="1900" dirty="0"/>
              <a:t>Can be contaminated by disease-causing organisms</a:t>
            </a:r>
          </a:p>
          <a:p>
            <a:pPr lvl="1">
              <a:buFont typeface="Wingdings" panose="05000000000000000000" pitchFamily="2" charset="2"/>
              <a:buChar char="Ø"/>
            </a:pPr>
            <a:r>
              <a:rPr lang="en-US" sz="2200" dirty="0"/>
              <a:t>Examples: </a:t>
            </a:r>
          </a:p>
          <a:p>
            <a:pPr lvl="2">
              <a:buFont typeface="Wingdings" panose="05000000000000000000" pitchFamily="2" charset="2"/>
              <a:buChar char="v"/>
            </a:pPr>
            <a:r>
              <a:rPr lang="en-US" sz="1900" dirty="0"/>
              <a:t>Crates</a:t>
            </a:r>
          </a:p>
          <a:p>
            <a:pPr lvl="2">
              <a:buFont typeface="Wingdings" panose="05000000000000000000" pitchFamily="2" charset="2"/>
              <a:buChar char="v"/>
            </a:pPr>
            <a:r>
              <a:rPr lang="en-US" sz="1900" dirty="0"/>
              <a:t>Incubator</a:t>
            </a:r>
          </a:p>
          <a:p>
            <a:pPr lvl="2">
              <a:buFont typeface="Wingdings" panose="05000000000000000000" pitchFamily="2" charset="2"/>
              <a:buChar char="v"/>
            </a:pPr>
            <a:r>
              <a:rPr lang="en-US" sz="1900" dirty="0"/>
              <a:t>Brooder</a:t>
            </a:r>
          </a:p>
        </p:txBody>
      </p:sp>
    </p:spTree>
    <p:extLst>
      <p:ext uri="{BB962C8B-B14F-4D97-AF65-F5344CB8AC3E}">
        <p14:creationId xmlns:p14="http://schemas.microsoft.com/office/powerpoint/2010/main" val="13522446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177043-1AF4-4E6A-9953-F5DC134806EE}"/>
              </a:ext>
            </a:extLst>
          </p:cNvPr>
          <p:cNvSpPr>
            <a:spLocks noGrp="1"/>
          </p:cNvSpPr>
          <p:nvPr>
            <p:ph type="title"/>
          </p:nvPr>
        </p:nvSpPr>
        <p:spPr>
          <a:xfrm>
            <a:off x="677333" y="600808"/>
            <a:ext cx="8888697" cy="1320800"/>
          </a:xfrm>
        </p:spPr>
        <p:txBody>
          <a:bodyPr>
            <a:normAutofit fontScale="90000"/>
          </a:bodyPr>
          <a:lstStyle/>
          <a:p>
            <a:r>
              <a:rPr lang="en-US" sz="4400" b="1" dirty="0"/>
              <a:t>DISEASE TRANSMISSION: VERTICAL</a:t>
            </a:r>
          </a:p>
        </p:txBody>
      </p:sp>
      <p:pic>
        <p:nvPicPr>
          <p:cNvPr id="5" name="Picture 4" descr="A close up of a chicken&#10;&#10;Description generated with very high confidence">
            <a:extLst>
              <a:ext uri="{FF2B5EF4-FFF2-40B4-BE49-F238E27FC236}">
                <a16:creationId xmlns:a16="http://schemas.microsoft.com/office/drawing/2014/main" id="{C76FB56B-141D-42AA-AA9B-8233CE6814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3710" y="1583859"/>
            <a:ext cx="1033222" cy="1856510"/>
          </a:xfrm>
          <a:prstGeom prst="rect">
            <a:avLst/>
          </a:prstGeom>
        </p:spPr>
      </p:pic>
      <p:pic>
        <p:nvPicPr>
          <p:cNvPr id="7" name="Picture 6" descr="A bird sitting on a table&#10;&#10;Description generated with very high confidence">
            <a:extLst>
              <a:ext uri="{FF2B5EF4-FFF2-40B4-BE49-F238E27FC236}">
                <a16:creationId xmlns:a16="http://schemas.microsoft.com/office/drawing/2014/main" id="{0EC572B1-4986-4412-B9BD-5A10ABAA38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63345" y="5333821"/>
            <a:ext cx="1280561" cy="1242291"/>
          </a:xfrm>
          <a:prstGeom prst="rect">
            <a:avLst/>
          </a:prstGeom>
        </p:spPr>
      </p:pic>
      <p:pic>
        <p:nvPicPr>
          <p:cNvPr id="9" name="Picture 8" descr="An orange and white surface&#10;&#10;Description generated with high confidence">
            <a:extLst>
              <a:ext uri="{FF2B5EF4-FFF2-40B4-BE49-F238E27FC236}">
                <a16:creationId xmlns:a16="http://schemas.microsoft.com/office/drawing/2014/main" id="{BDCDA87F-DF11-41A8-BA2B-8DAFEED1BA5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06816" y="3727137"/>
            <a:ext cx="1233949" cy="1196109"/>
          </a:xfrm>
          <a:prstGeom prst="rect">
            <a:avLst/>
          </a:prstGeom>
        </p:spPr>
      </p:pic>
      <p:sp>
        <p:nvSpPr>
          <p:cNvPr id="10" name="Arrow: Down 9">
            <a:extLst>
              <a:ext uri="{FF2B5EF4-FFF2-40B4-BE49-F238E27FC236}">
                <a16:creationId xmlns:a16="http://schemas.microsoft.com/office/drawing/2014/main" id="{E5EA83B3-8DAA-484C-92BE-A1D221C8478D}"/>
              </a:ext>
            </a:extLst>
          </p:cNvPr>
          <p:cNvSpPr/>
          <p:nvPr/>
        </p:nvSpPr>
        <p:spPr>
          <a:xfrm>
            <a:off x="2771741" y="3440369"/>
            <a:ext cx="315514" cy="41057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Down 10">
            <a:extLst>
              <a:ext uri="{FF2B5EF4-FFF2-40B4-BE49-F238E27FC236}">
                <a16:creationId xmlns:a16="http://schemas.microsoft.com/office/drawing/2014/main" id="{EE5D5EBF-C6E9-431B-A055-3657790257CE}"/>
              </a:ext>
            </a:extLst>
          </p:cNvPr>
          <p:cNvSpPr/>
          <p:nvPr/>
        </p:nvSpPr>
        <p:spPr>
          <a:xfrm>
            <a:off x="2771741" y="4923246"/>
            <a:ext cx="315514" cy="41057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picture containing text, book&#10;&#10;Description generated with very high confidence">
            <a:extLst>
              <a:ext uri="{FF2B5EF4-FFF2-40B4-BE49-F238E27FC236}">
                <a16:creationId xmlns:a16="http://schemas.microsoft.com/office/drawing/2014/main" id="{E9818F6E-D447-48A3-8F49-9CC3C85ED16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39383" y="1758033"/>
            <a:ext cx="3502268" cy="4196933"/>
          </a:xfrm>
          <a:prstGeom prst="rect">
            <a:avLst/>
          </a:prstGeom>
        </p:spPr>
      </p:pic>
    </p:spTree>
    <p:extLst>
      <p:ext uri="{BB962C8B-B14F-4D97-AF65-F5344CB8AC3E}">
        <p14:creationId xmlns:p14="http://schemas.microsoft.com/office/powerpoint/2010/main" val="3078863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177043-1AF4-4E6A-9953-F5DC134806EE}"/>
              </a:ext>
            </a:extLst>
          </p:cNvPr>
          <p:cNvSpPr>
            <a:spLocks noGrp="1"/>
          </p:cNvSpPr>
          <p:nvPr>
            <p:ph type="title"/>
          </p:nvPr>
        </p:nvSpPr>
        <p:spPr>
          <a:xfrm>
            <a:off x="580619" y="574431"/>
            <a:ext cx="9038166" cy="762000"/>
          </a:xfrm>
        </p:spPr>
        <p:txBody>
          <a:bodyPr>
            <a:normAutofit fontScale="90000"/>
          </a:bodyPr>
          <a:lstStyle/>
          <a:p>
            <a:r>
              <a:rPr lang="en-US" sz="4400" b="1" dirty="0"/>
              <a:t>DISEASE TRANSMISSION: HORIZONTAL</a:t>
            </a:r>
          </a:p>
        </p:txBody>
      </p:sp>
      <p:pic>
        <p:nvPicPr>
          <p:cNvPr id="5" name="Picture 4" descr="A close up of a chicken&#10;&#10;Description generated with very high confidence">
            <a:extLst>
              <a:ext uri="{FF2B5EF4-FFF2-40B4-BE49-F238E27FC236}">
                <a16:creationId xmlns:a16="http://schemas.microsoft.com/office/drawing/2014/main" id="{C76FB56B-141D-42AA-AA9B-8233CE6814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1580" y="1554818"/>
            <a:ext cx="1033222" cy="1856510"/>
          </a:xfrm>
          <a:prstGeom prst="rect">
            <a:avLst/>
          </a:prstGeom>
        </p:spPr>
      </p:pic>
      <p:sp>
        <p:nvSpPr>
          <p:cNvPr id="10" name="Arrow: Down 9">
            <a:extLst>
              <a:ext uri="{FF2B5EF4-FFF2-40B4-BE49-F238E27FC236}">
                <a16:creationId xmlns:a16="http://schemas.microsoft.com/office/drawing/2014/main" id="{E5EA83B3-8DAA-484C-92BE-A1D221C8478D}"/>
              </a:ext>
            </a:extLst>
          </p:cNvPr>
          <p:cNvSpPr/>
          <p:nvPr/>
        </p:nvSpPr>
        <p:spPr>
          <a:xfrm rot="16200000">
            <a:off x="2963643" y="1952938"/>
            <a:ext cx="315514" cy="118736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Down 10">
            <a:extLst>
              <a:ext uri="{FF2B5EF4-FFF2-40B4-BE49-F238E27FC236}">
                <a16:creationId xmlns:a16="http://schemas.microsoft.com/office/drawing/2014/main" id="{EE5D5EBF-C6E9-431B-A055-3657790257CE}"/>
              </a:ext>
            </a:extLst>
          </p:cNvPr>
          <p:cNvSpPr/>
          <p:nvPr/>
        </p:nvSpPr>
        <p:spPr>
          <a:xfrm rot="16200000">
            <a:off x="2693115" y="4571051"/>
            <a:ext cx="315514" cy="6463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close up of a chicken&#10;&#10;Description generated with very high confidence">
            <a:extLst>
              <a:ext uri="{FF2B5EF4-FFF2-40B4-BE49-F238E27FC236}">
                <a16:creationId xmlns:a16="http://schemas.microsoft.com/office/drawing/2014/main" id="{CBF8D927-FCE1-4F2E-A48D-7A35BF1A41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7998" y="1618362"/>
            <a:ext cx="1033222" cy="1856510"/>
          </a:xfrm>
          <a:prstGeom prst="rect">
            <a:avLst/>
          </a:prstGeom>
        </p:spPr>
      </p:pic>
      <p:pic>
        <p:nvPicPr>
          <p:cNvPr id="12" name="Picture 11" descr="A close up of a chicken&#10;&#10;Description generated with very high confidence">
            <a:extLst>
              <a:ext uri="{FF2B5EF4-FFF2-40B4-BE49-F238E27FC236}">
                <a16:creationId xmlns:a16="http://schemas.microsoft.com/office/drawing/2014/main" id="{9CE20704-7739-4404-8F7F-06D6F9E970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8811" y="3965950"/>
            <a:ext cx="1033222" cy="1856510"/>
          </a:xfrm>
          <a:prstGeom prst="rect">
            <a:avLst/>
          </a:prstGeom>
        </p:spPr>
      </p:pic>
      <p:pic>
        <p:nvPicPr>
          <p:cNvPr id="4" name="Picture 3" descr="A pair of sneakers&#10;&#10;Description generated with high confidence">
            <a:extLst>
              <a:ext uri="{FF2B5EF4-FFF2-40B4-BE49-F238E27FC236}">
                <a16:creationId xmlns:a16="http://schemas.microsoft.com/office/drawing/2014/main" id="{13555A63-E8B6-4E22-8015-615B57C106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09712" y="4367102"/>
            <a:ext cx="1469275" cy="1054205"/>
          </a:xfrm>
          <a:prstGeom prst="rect">
            <a:avLst/>
          </a:prstGeom>
        </p:spPr>
      </p:pic>
      <p:sp>
        <p:nvSpPr>
          <p:cNvPr id="13" name="Arrow: Down 12">
            <a:extLst>
              <a:ext uri="{FF2B5EF4-FFF2-40B4-BE49-F238E27FC236}">
                <a16:creationId xmlns:a16="http://schemas.microsoft.com/office/drawing/2014/main" id="{2F62C6C9-6901-4733-9B5F-E56BD948D7A2}"/>
              </a:ext>
            </a:extLst>
          </p:cNvPr>
          <p:cNvSpPr/>
          <p:nvPr/>
        </p:nvSpPr>
        <p:spPr>
          <a:xfrm rot="16200000">
            <a:off x="5348996" y="4571051"/>
            <a:ext cx="315514" cy="6463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 close up of a chicken&#10;&#10;Description generated with very high confidence">
            <a:extLst>
              <a:ext uri="{FF2B5EF4-FFF2-40B4-BE49-F238E27FC236}">
                <a16:creationId xmlns:a16="http://schemas.microsoft.com/office/drawing/2014/main" id="{0470A061-4C23-40CF-B6B4-7B9044AFC5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34519" y="4039219"/>
            <a:ext cx="1033222" cy="1856510"/>
          </a:xfrm>
          <a:prstGeom prst="rect">
            <a:avLst/>
          </a:prstGeom>
        </p:spPr>
      </p:pic>
      <p:sp>
        <p:nvSpPr>
          <p:cNvPr id="15" name="TextBox 14">
            <a:extLst>
              <a:ext uri="{FF2B5EF4-FFF2-40B4-BE49-F238E27FC236}">
                <a16:creationId xmlns:a16="http://schemas.microsoft.com/office/drawing/2014/main" id="{9E9B50FB-9E67-4815-BAB3-59B6E2898DBD}"/>
              </a:ext>
            </a:extLst>
          </p:cNvPr>
          <p:cNvSpPr txBox="1"/>
          <p:nvPr/>
        </p:nvSpPr>
        <p:spPr>
          <a:xfrm>
            <a:off x="7085439" y="2193291"/>
            <a:ext cx="3663873" cy="523220"/>
          </a:xfrm>
          <a:prstGeom prst="rect">
            <a:avLst/>
          </a:prstGeom>
          <a:noFill/>
        </p:spPr>
        <p:txBody>
          <a:bodyPr wrap="square" rtlCol="0">
            <a:spAutoFit/>
          </a:bodyPr>
          <a:lstStyle/>
          <a:p>
            <a:r>
              <a:rPr lang="en-US" sz="2800" b="1" dirty="0"/>
              <a:t>DIRECT CONTACT</a:t>
            </a:r>
          </a:p>
        </p:txBody>
      </p:sp>
      <p:sp>
        <p:nvSpPr>
          <p:cNvPr id="16" name="TextBox 15">
            <a:extLst>
              <a:ext uri="{FF2B5EF4-FFF2-40B4-BE49-F238E27FC236}">
                <a16:creationId xmlns:a16="http://schemas.microsoft.com/office/drawing/2014/main" id="{25A13A3C-7E4E-4A19-96DE-54608FA64DFA}"/>
              </a:ext>
            </a:extLst>
          </p:cNvPr>
          <p:cNvSpPr txBox="1"/>
          <p:nvPr/>
        </p:nvSpPr>
        <p:spPr>
          <a:xfrm>
            <a:off x="7085439" y="4597212"/>
            <a:ext cx="3663873" cy="523220"/>
          </a:xfrm>
          <a:prstGeom prst="rect">
            <a:avLst/>
          </a:prstGeom>
          <a:noFill/>
        </p:spPr>
        <p:txBody>
          <a:bodyPr wrap="square" rtlCol="0">
            <a:spAutoFit/>
          </a:bodyPr>
          <a:lstStyle/>
          <a:p>
            <a:r>
              <a:rPr lang="en-US" sz="2800" b="1" dirty="0"/>
              <a:t>INDIRECT CONTACT</a:t>
            </a:r>
          </a:p>
        </p:txBody>
      </p:sp>
    </p:spTree>
    <p:extLst>
      <p:ext uri="{BB962C8B-B14F-4D97-AF65-F5344CB8AC3E}">
        <p14:creationId xmlns:p14="http://schemas.microsoft.com/office/powerpoint/2010/main" val="38917546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picture containing text&#10;&#10;Description generated with high confidence">
            <a:extLst>
              <a:ext uri="{FF2B5EF4-FFF2-40B4-BE49-F238E27FC236}">
                <a16:creationId xmlns:a16="http://schemas.microsoft.com/office/drawing/2014/main" id="{83D88FDD-6BC0-4FF1-9980-E1D6AF3EFA9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7201" y="0"/>
            <a:ext cx="3983543" cy="6868179"/>
          </a:xfrm>
        </p:spPr>
      </p:pic>
      <p:pic>
        <p:nvPicPr>
          <p:cNvPr id="9" name="Picture 8" descr="A person wearing a hat&#10;&#10;Description generated with high confidence">
            <a:extLst>
              <a:ext uri="{FF2B5EF4-FFF2-40B4-BE49-F238E27FC236}">
                <a16:creationId xmlns:a16="http://schemas.microsoft.com/office/drawing/2014/main" id="{0321433A-09C0-4CBF-A223-38C0C08614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5927" y="1890347"/>
            <a:ext cx="4124767" cy="2733000"/>
          </a:xfrm>
          <a:prstGeom prst="rect">
            <a:avLst/>
          </a:prstGeom>
        </p:spPr>
      </p:pic>
    </p:spTree>
    <p:extLst>
      <p:ext uri="{BB962C8B-B14F-4D97-AF65-F5344CB8AC3E}">
        <p14:creationId xmlns:p14="http://schemas.microsoft.com/office/powerpoint/2010/main" val="42019064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10;&#10;Description generated with very high confidence">
            <a:extLst>
              <a:ext uri="{FF2B5EF4-FFF2-40B4-BE49-F238E27FC236}">
                <a16:creationId xmlns:a16="http://schemas.microsoft.com/office/drawing/2014/main" id="{D2A2AAC4-FAF0-4D6B-B1C7-3560B6C6BD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9615" y="3256"/>
            <a:ext cx="3701562" cy="6854744"/>
          </a:xfrm>
          <a:prstGeom prst="rect">
            <a:avLst/>
          </a:prstGeom>
        </p:spPr>
      </p:pic>
      <p:pic>
        <p:nvPicPr>
          <p:cNvPr id="7" name="Picture 6">
            <a:extLst>
              <a:ext uri="{FF2B5EF4-FFF2-40B4-BE49-F238E27FC236}">
                <a16:creationId xmlns:a16="http://schemas.microsoft.com/office/drawing/2014/main" id="{AAEC539F-E673-467D-B6EE-4EDBA4626760}"/>
              </a:ext>
            </a:extLst>
          </p:cNvPr>
          <p:cNvPicPr>
            <a:picLocks noChangeAspect="1"/>
          </p:cNvPicPr>
          <p:nvPr/>
        </p:nvPicPr>
        <p:blipFill rotWithShape="1">
          <a:blip r:embed="rId4">
            <a:extLst>
              <a:ext uri="{28A0092B-C50C-407E-A947-70E740481C1C}">
                <a14:useLocalDpi xmlns:a14="http://schemas.microsoft.com/office/drawing/2010/main" val="0"/>
              </a:ext>
            </a:extLst>
          </a:blip>
          <a:srcRect l="23601" t="4359" r="18625" b="4616"/>
          <a:stretch/>
        </p:blipFill>
        <p:spPr>
          <a:xfrm>
            <a:off x="5127624" y="1186961"/>
            <a:ext cx="3594344" cy="4281854"/>
          </a:xfrm>
          <a:prstGeom prst="rect">
            <a:avLst/>
          </a:prstGeom>
        </p:spPr>
      </p:pic>
    </p:spTree>
    <p:extLst>
      <p:ext uri="{BB962C8B-B14F-4D97-AF65-F5344CB8AC3E}">
        <p14:creationId xmlns:p14="http://schemas.microsoft.com/office/powerpoint/2010/main" val="21381843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ell phone&#10;&#10;Description generated with very high confidence">
            <a:extLst>
              <a:ext uri="{FF2B5EF4-FFF2-40B4-BE49-F238E27FC236}">
                <a16:creationId xmlns:a16="http://schemas.microsoft.com/office/drawing/2014/main" id="{D3275237-05D8-485E-81C7-E858F83512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2708" y="-14654"/>
            <a:ext cx="4123592" cy="6872654"/>
          </a:xfrm>
          <a:prstGeom prst="rect">
            <a:avLst/>
          </a:prstGeom>
        </p:spPr>
      </p:pic>
      <p:pic>
        <p:nvPicPr>
          <p:cNvPr id="5" name="Picture 4" descr="A picture containing sky, outdoor&#10;&#10;Description generated with very high confidence">
            <a:extLst>
              <a:ext uri="{FF2B5EF4-FFF2-40B4-BE49-F238E27FC236}">
                <a16:creationId xmlns:a16="http://schemas.microsoft.com/office/drawing/2014/main" id="{762E99DE-EB0B-4CCF-BEDC-98A5F961AA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44561" y="1774879"/>
            <a:ext cx="4656783" cy="3108191"/>
          </a:xfrm>
          <a:prstGeom prst="rect">
            <a:avLst/>
          </a:prstGeom>
        </p:spPr>
      </p:pic>
    </p:spTree>
    <p:extLst>
      <p:ext uri="{BB962C8B-B14F-4D97-AF65-F5344CB8AC3E}">
        <p14:creationId xmlns:p14="http://schemas.microsoft.com/office/powerpoint/2010/main" val="679240072"/>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609</TotalTime>
  <Words>1196</Words>
  <Application>Microsoft Office PowerPoint</Application>
  <PresentationFormat>Widescreen</PresentationFormat>
  <Paragraphs>79</Paragraphs>
  <Slides>14</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Calibri</vt:lpstr>
      <vt:lpstr>Symbol</vt:lpstr>
      <vt:lpstr>Trebuchet MS</vt:lpstr>
      <vt:lpstr>Wingdings</vt:lpstr>
      <vt:lpstr>Wingdings 3</vt:lpstr>
      <vt:lpstr>Facet</vt:lpstr>
      <vt:lpstr>4-H PULLET PROJECT</vt:lpstr>
      <vt:lpstr>DISEASE</vt:lpstr>
      <vt:lpstr>DISEASE: Reservoirs</vt:lpstr>
      <vt:lpstr>DISEASE: Reservoirs</vt:lpstr>
      <vt:lpstr>DISEASE TRANSMISSION: VERTICAL</vt:lpstr>
      <vt:lpstr>DISEASE TRANSMISSION: HORIZONTAL</vt:lpstr>
      <vt:lpstr>PowerPoint Presentation</vt:lpstr>
      <vt:lpstr>PowerPoint Presentation</vt:lpstr>
      <vt:lpstr>PowerPoint Presentation</vt:lpstr>
      <vt:lpstr>PowerPoint Presentation</vt:lpstr>
      <vt:lpstr>PowerPoint Presentation</vt:lpstr>
      <vt:lpstr>PowerPoint Presentation</vt:lpstr>
      <vt:lpstr>WILDBIRDS: SOURCE OF DISEASE AND PARASITES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4-H CHICK CHAIN</dc:title>
  <dc:creator>Jacob, Jacqueline</dc:creator>
  <cp:lastModifiedBy>Jacob, Jacqueline P.</cp:lastModifiedBy>
  <cp:revision>26</cp:revision>
  <dcterms:created xsi:type="dcterms:W3CDTF">2017-08-25T14:48:21Z</dcterms:created>
  <dcterms:modified xsi:type="dcterms:W3CDTF">2021-02-01T18:00:10Z</dcterms:modified>
</cp:coreProperties>
</file>