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3"/>
  </p:notesMasterIdLst>
  <p:sldIdLst>
    <p:sldId id="256" r:id="rId2"/>
    <p:sldId id="257" r:id="rId3"/>
    <p:sldId id="281" r:id="rId4"/>
    <p:sldId id="276" r:id="rId5"/>
    <p:sldId id="282" r:id="rId6"/>
    <p:sldId id="277" r:id="rId7"/>
    <p:sldId id="285" r:id="rId8"/>
    <p:sldId id="283" r:id="rId9"/>
    <p:sldId id="286" r:id="rId10"/>
    <p:sldId id="284" r:id="rId11"/>
    <p:sldId id="287"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25" autoAdjust="0"/>
    <p:restoredTop sz="73569" autoAdjust="0"/>
  </p:normalViewPr>
  <p:slideViewPr>
    <p:cSldViewPr snapToGrid="0">
      <p:cViewPr varScale="1">
        <p:scale>
          <a:sx n="77" d="100"/>
          <a:sy n="77" d="100"/>
        </p:scale>
        <p:origin x="1116"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3A17FBD-DCCD-48F8-85D1-0821AC118020}" type="datetimeFigureOut">
              <a:rPr lang="en-US" smtClean="0"/>
              <a:t>2/1/2021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D86DBF6-ADF3-43F9-996E-BBCF66484331}" type="slidenum">
              <a:rPr lang="en-US" smtClean="0"/>
              <a:t>‹#›</a:t>
            </a:fld>
            <a:endParaRPr lang="en-US"/>
          </a:p>
        </p:txBody>
      </p:sp>
    </p:spTree>
    <p:extLst>
      <p:ext uri="{BB962C8B-B14F-4D97-AF65-F5344CB8AC3E}">
        <p14:creationId xmlns:p14="http://schemas.microsoft.com/office/powerpoint/2010/main" val="7459978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rial" panose="020B0604020202020204" pitchFamily="34" charset="0"/>
                <a:ea typeface="Calibri" panose="020F0502020204030204" pitchFamily="34" charset="0"/>
                <a:cs typeface="Times New Roman" panose="02020603050405020304" pitchFamily="18" charset="0"/>
              </a:rPr>
              <a:t>Before taking your chicks home, examine them to confirm that they have well-healed navels. Just before the chick hatches, they take what is left of the yolk material in the egg into their abdomen. It is important that this seals completely so that it does not become infected. You also don’t want any chicks with red hocks. That is an indication that they are not healthy.</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9D86DBF6-ADF3-43F9-996E-BBCF66484331}" type="slidenum">
              <a:rPr lang="en-US" smtClean="0"/>
              <a:t>2</a:t>
            </a:fld>
            <a:endParaRPr lang="en-US"/>
          </a:p>
        </p:txBody>
      </p:sp>
    </p:spTree>
    <p:extLst>
      <p:ext uri="{BB962C8B-B14F-4D97-AF65-F5344CB8AC3E}">
        <p14:creationId xmlns:p14="http://schemas.microsoft.com/office/powerpoint/2010/main" val="41202931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07000"/>
              </a:lnSpc>
              <a:spcBef>
                <a:spcPts val="0"/>
              </a:spcBef>
              <a:spcAft>
                <a:spcPts val="800"/>
              </a:spcAft>
            </a:pPr>
            <a:r>
              <a:rPr lang="en-US" sz="1800" dirty="0">
                <a:effectLst/>
                <a:latin typeface="Arial" panose="020B0604020202020204" pitchFamily="34" charset="0"/>
                <a:ea typeface="Calibri" panose="020F0502020204030204" pitchFamily="34" charset="0"/>
                <a:cs typeface="Times New Roman" panose="02020603050405020304" pitchFamily="18" charset="0"/>
              </a:rPr>
              <a:t>If using straight feeders, the same rules apply.</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9D86DBF6-ADF3-43F9-996E-BBCF66484331}" type="slidenum">
              <a:rPr lang="en-US" smtClean="0"/>
              <a:t>11</a:t>
            </a:fld>
            <a:endParaRPr lang="en-US"/>
          </a:p>
        </p:txBody>
      </p:sp>
    </p:spTree>
    <p:extLst>
      <p:ext uri="{BB962C8B-B14F-4D97-AF65-F5344CB8AC3E}">
        <p14:creationId xmlns:p14="http://schemas.microsoft.com/office/powerpoint/2010/main" val="25978496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rial" panose="020B0604020202020204" pitchFamily="34" charset="0"/>
                <a:ea typeface="Calibri" panose="020F0502020204030204" pitchFamily="34" charset="0"/>
                <a:cs typeface="Times New Roman" panose="02020603050405020304" pitchFamily="18" charset="0"/>
              </a:rPr>
              <a:t>Before the chicks arrive make sure the brooding area is set up. Make sure that the heat lamp, or whatever other heat source you are using, is working. If using a heat lamp, make sure you have a spare in case the first burns out during the brooding period. Make sure the feeders and waterers are clean and disinfected. Place the bedding down. Fill the waterers.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9D86DBF6-ADF3-43F9-996E-BBCF66484331}" type="slidenum">
              <a:rPr lang="en-US" smtClean="0"/>
              <a:t>3</a:t>
            </a:fld>
            <a:endParaRPr lang="en-US"/>
          </a:p>
        </p:txBody>
      </p:sp>
    </p:spTree>
    <p:extLst>
      <p:ext uri="{BB962C8B-B14F-4D97-AF65-F5344CB8AC3E}">
        <p14:creationId xmlns:p14="http://schemas.microsoft.com/office/powerpoint/2010/main" val="8314583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07000"/>
              </a:lnSpc>
              <a:spcBef>
                <a:spcPts val="0"/>
              </a:spcBef>
              <a:spcAft>
                <a:spcPts val="800"/>
              </a:spcAft>
            </a:pPr>
            <a:r>
              <a:rPr lang="en-US" sz="1800" dirty="0">
                <a:effectLst/>
                <a:latin typeface="Arial" panose="020B0604020202020204" pitchFamily="34" charset="0"/>
                <a:ea typeface="Calibri" panose="020F0502020204030204" pitchFamily="34" charset="0"/>
                <a:cs typeface="Times New Roman" panose="02020603050405020304" pitchFamily="18" charset="0"/>
              </a:rPr>
              <a:t>When you first place the chicks in the brooding area it is important that they learn to drink. Dehydration is the most common cause of death in young chicks. When using an open-source waterer, the best way to teach the chicks to drink is to dip their beaks in the water for open-source waterers. If using nipple drinkers, touch the beaks to the nipples. You should teach every chick where the water is. Then make sure that each chick starts using the drinkers.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9D86DBF6-ADF3-43F9-996E-BBCF66484331}" type="slidenum">
              <a:rPr lang="en-US" smtClean="0"/>
              <a:t>4</a:t>
            </a:fld>
            <a:endParaRPr lang="en-US"/>
          </a:p>
        </p:txBody>
      </p:sp>
    </p:spTree>
    <p:extLst>
      <p:ext uri="{BB962C8B-B14F-4D97-AF65-F5344CB8AC3E}">
        <p14:creationId xmlns:p14="http://schemas.microsoft.com/office/powerpoint/2010/main" val="9587517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rial" panose="020B0604020202020204" pitchFamily="34" charset="0"/>
                <a:ea typeface="Calibri" panose="020F0502020204030204" pitchFamily="34" charset="0"/>
                <a:cs typeface="Times New Roman" panose="02020603050405020304" pitchFamily="18" charset="0"/>
              </a:rPr>
              <a:t>It is important that the chicks start eating as well. Make sure the chicks always have fresh feed in front of them. At the same time, however, you don’t want them wasting feed. For the first day or two you can place the feed in egg cartons until they become accustomed to chick feeders. After that, always put the feed in a feeder. Do not throw the feed on the ground for the chicks to pick up. Leave the lights on all day and night for the first 2-3 days. This will give the chicks time to learn where the food and water are. After that, there should be a period of dark each day so that the chicks become familiar with the dark. To confirm that the chicks are eating, handle them at 48 hours to evaluate the crop fill. The crop is located just under the skin at the base of the neck. The crop should feel soft and round. If the crop is empty, they have not found feed, and this is needs to be corrected as soon as possible.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9D86DBF6-ADF3-43F9-996E-BBCF66484331}" type="slidenum">
              <a:rPr lang="en-US" smtClean="0"/>
              <a:t>5</a:t>
            </a:fld>
            <a:endParaRPr lang="en-US"/>
          </a:p>
        </p:txBody>
      </p:sp>
    </p:spTree>
    <p:extLst>
      <p:ext uri="{BB962C8B-B14F-4D97-AF65-F5344CB8AC3E}">
        <p14:creationId xmlns:p14="http://schemas.microsoft.com/office/powerpoint/2010/main" val="9146680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07000"/>
              </a:lnSpc>
              <a:spcBef>
                <a:spcPts val="0"/>
              </a:spcBef>
              <a:spcAft>
                <a:spcPts val="800"/>
              </a:spcAft>
            </a:pPr>
            <a:r>
              <a:rPr lang="en-US" sz="1800" dirty="0">
                <a:effectLst/>
                <a:latin typeface="Arial" panose="020B0604020202020204" pitchFamily="34" charset="0"/>
                <a:ea typeface="Calibri" panose="020F0502020204030204" pitchFamily="34" charset="0"/>
                <a:cs typeface="Times New Roman" panose="02020603050405020304" pitchFamily="18" charset="0"/>
              </a:rPr>
              <a:t>To confirm that the chicks are eating, handle them at 24 hours to evaluate the crop fill. The crop is located just under the skin at the base of the neck. The crop should feel soft and round. If the crop is empty, they have not found feed, and this is needs to be corrected as soon as possible.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9D86DBF6-ADF3-43F9-996E-BBCF66484331}" type="slidenum">
              <a:rPr lang="en-US" smtClean="0"/>
              <a:t>6</a:t>
            </a:fld>
            <a:endParaRPr lang="en-US"/>
          </a:p>
        </p:txBody>
      </p:sp>
    </p:spTree>
    <p:extLst>
      <p:ext uri="{BB962C8B-B14F-4D97-AF65-F5344CB8AC3E}">
        <p14:creationId xmlns:p14="http://schemas.microsoft.com/office/powerpoint/2010/main" val="8868895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07000"/>
              </a:lnSpc>
              <a:spcBef>
                <a:spcPts val="0"/>
              </a:spcBef>
              <a:spcAft>
                <a:spcPts val="800"/>
              </a:spcAft>
            </a:pPr>
            <a:r>
              <a:rPr lang="en-US" sz="2800" b="0" i="0" dirty="0">
                <a:solidFill>
                  <a:srgbClr val="051C01"/>
                </a:solidFill>
                <a:effectLst/>
                <a:latin typeface="Hind"/>
              </a:rPr>
              <a:t>You need to adjust the height of the nipple drinkers as the chicks age. They need to be able to access the nipple with the head up and not sideways.</a:t>
            </a:r>
            <a:endParaRPr lang="en-US" b="0" dirty="0"/>
          </a:p>
        </p:txBody>
      </p:sp>
      <p:sp>
        <p:nvSpPr>
          <p:cNvPr id="4" name="Slide Number Placeholder 3"/>
          <p:cNvSpPr>
            <a:spLocks noGrp="1"/>
          </p:cNvSpPr>
          <p:nvPr>
            <p:ph type="sldNum" sz="quarter" idx="5"/>
          </p:nvPr>
        </p:nvSpPr>
        <p:spPr/>
        <p:txBody>
          <a:bodyPr/>
          <a:lstStyle/>
          <a:p>
            <a:fld id="{9D86DBF6-ADF3-43F9-996E-BBCF66484331}" type="slidenum">
              <a:rPr lang="en-US" smtClean="0"/>
              <a:t>7</a:t>
            </a:fld>
            <a:endParaRPr lang="en-US"/>
          </a:p>
        </p:txBody>
      </p:sp>
    </p:spTree>
    <p:extLst>
      <p:ext uri="{BB962C8B-B14F-4D97-AF65-F5344CB8AC3E}">
        <p14:creationId xmlns:p14="http://schemas.microsoft.com/office/powerpoint/2010/main" val="12882798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07000"/>
              </a:lnSpc>
              <a:spcBef>
                <a:spcPts val="0"/>
              </a:spcBef>
              <a:spcAft>
                <a:spcPts val="800"/>
              </a:spcAft>
            </a:pPr>
            <a:r>
              <a:rPr lang="en-US" sz="2800" b="1" i="0" dirty="0">
                <a:solidFill>
                  <a:srgbClr val="051C01"/>
                </a:solidFill>
                <a:effectLst/>
                <a:latin typeface="Hind"/>
              </a:rPr>
              <a:t>Day-old chicks</a:t>
            </a:r>
            <a:r>
              <a:rPr lang="en-US" sz="2800" b="0" i="0" dirty="0">
                <a:solidFill>
                  <a:srgbClr val="222328"/>
                </a:solidFill>
                <a:effectLst/>
                <a:latin typeface="Hind"/>
              </a:rPr>
              <a:t> – drinkers should be just above eye level. Remember to have the barn lit well enough that the chicks are drawn to the shiny metal pin, so that they learn to drink from the nipples.</a:t>
            </a:r>
          </a:p>
          <a:p>
            <a:pPr marL="0" marR="0" algn="just">
              <a:lnSpc>
                <a:spcPct val="107000"/>
              </a:lnSpc>
              <a:spcBef>
                <a:spcPts val="0"/>
              </a:spcBef>
              <a:spcAft>
                <a:spcPts val="800"/>
              </a:spcAft>
            </a:pPr>
            <a:br>
              <a:rPr lang="en-US" sz="2800" dirty="0"/>
            </a:br>
            <a:r>
              <a:rPr lang="en-US" sz="2800" b="1" i="0" dirty="0">
                <a:solidFill>
                  <a:srgbClr val="074003"/>
                </a:solidFill>
                <a:effectLst/>
                <a:latin typeface="Hind"/>
              </a:rPr>
              <a:t>2 – 3 days</a:t>
            </a:r>
            <a:r>
              <a:rPr lang="en-US" sz="2800" b="1" i="0" dirty="0">
                <a:solidFill>
                  <a:srgbClr val="222328"/>
                </a:solidFill>
                <a:effectLst/>
                <a:latin typeface="Hind"/>
              </a:rPr>
              <a:t> </a:t>
            </a:r>
            <a:r>
              <a:rPr lang="en-US" sz="2800" b="0" i="0" dirty="0">
                <a:solidFill>
                  <a:srgbClr val="222328"/>
                </a:solidFill>
                <a:effectLst/>
                <a:latin typeface="Hind"/>
              </a:rPr>
              <a:t>– raise the lines so chicks drink at a 30-45° angle.</a:t>
            </a:r>
          </a:p>
          <a:p>
            <a:pPr marL="0" marR="0" algn="just">
              <a:lnSpc>
                <a:spcPct val="107000"/>
              </a:lnSpc>
              <a:spcBef>
                <a:spcPts val="0"/>
              </a:spcBef>
              <a:spcAft>
                <a:spcPts val="800"/>
              </a:spcAft>
            </a:pPr>
            <a:br>
              <a:rPr lang="en-US" sz="2800" dirty="0"/>
            </a:br>
            <a:r>
              <a:rPr lang="en-US" sz="2800" b="1" i="0" dirty="0">
                <a:solidFill>
                  <a:srgbClr val="046E0B"/>
                </a:solidFill>
                <a:effectLst/>
                <a:latin typeface="Hind"/>
              </a:rPr>
              <a:t>4 – 10 days</a:t>
            </a:r>
            <a:r>
              <a:rPr lang="en-US" sz="2800" b="0" i="0" dirty="0">
                <a:solidFill>
                  <a:srgbClr val="222328"/>
                </a:solidFill>
                <a:effectLst/>
                <a:latin typeface="Hind"/>
              </a:rPr>
              <a:t> – raise lines so birds are reaching at a 60° angle.</a:t>
            </a:r>
          </a:p>
          <a:p>
            <a:pPr marL="0" marR="0" algn="just">
              <a:lnSpc>
                <a:spcPct val="107000"/>
              </a:lnSpc>
              <a:spcBef>
                <a:spcPts val="0"/>
              </a:spcBef>
              <a:spcAft>
                <a:spcPts val="800"/>
              </a:spcAft>
            </a:pPr>
            <a:br>
              <a:rPr lang="en-US" sz="2800" dirty="0"/>
            </a:br>
            <a:r>
              <a:rPr lang="en-US" sz="2800" b="1" i="0" dirty="0">
                <a:solidFill>
                  <a:srgbClr val="149E05"/>
                </a:solidFill>
                <a:effectLst/>
                <a:latin typeface="Hind"/>
              </a:rPr>
              <a:t>10 days through grow out</a:t>
            </a:r>
            <a:r>
              <a:rPr lang="en-US" sz="2800" b="0" i="0" dirty="0">
                <a:solidFill>
                  <a:srgbClr val="222328"/>
                </a:solidFill>
                <a:effectLst/>
                <a:latin typeface="Hind"/>
              </a:rPr>
              <a:t> – check frequently that birds are reaching at a 70 – 80° angle towards the bottom of the trigger pin.</a:t>
            </a:r>
            <a:endParaRPr lang="en-US" dirty="0"/>
          </a:p>
        </p:txBody>
      </p:sp>
      <p:sp>
        <p:nvSpPr>
          <p:cNvPr id="4" name="Slide Number Placeholder 3"/>
          <p:cNvSpPr>
            <a:spLocks noGrp="1"/>
          </p:cNvSpPr>
          <p:nvPr>
            <p:ph type="sldNum" sz="quarter" idx="5"/>
          </p:nvPr>
        </p:nvSpPr>
        <p:spPr/>
        <p:txBody>
          <a:bodyPr/>
          <a:lstStyle/>
          <a:p>
            <a:fld id="{9D86DBF6-ADF3-43F9-996E-BBCF66484331}" type="slidenum">
              <a:rPr lang="en-US" smtClean="0"/>
              <a:t>8</a:t>
            </a:fld>
            <a:endParaRPr lang="en-US"/>
          </a:p>
        </p:txBody>
      </p:sp>
    </p:spTree>
    <p:extLst>
      <p:ext uri="{BB962C8B-B14F-4D97-AF65-F5344CB8AC3E}">
        <p14:creationId xmlns:p14="http://schemas.microsoft.com/office/powerpoint/2010/main" val="13572501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07000"/>
              </a:lnSpc>
              <a:spcBef>
                <a:spcPts val="0"/>
              </a:spcBef>
              <a:spcAft>
                <a:spcPts val="800"/>
              </a:spcAft>
            </a:pPr>
            <a:r>
              <a:rPr lang="en-US" sz="2800" b="0" i="0" dirty="0">
                <a:solidFill>
                  <a:srgbClr val="051C01"/>
                </a:solidFill>
                <a:effectLst/>
                <a:latin typeface="Hind"/>
              </a:rPr>
              <a:t>Adjust height of open waterers so that the lip is at the height of the back of the chickens.</a:t>
            </a:r>
            <a:endParaRPr lang="en-US" b="0" dirty="0"/>
          </a:p>
        </p:txBody>
      </p:sp>
      <p:sp>
        <p:nvSpPr>
          <p:cNvPr id="4" name="Slide Number Placeholder 3"/>
          <p:cNvSpPr>
            <a:spLocks noGrp="1"/>
          </p:cNvSpPr>
          <p:nvPr>
            <p:ph type="sldNum" sz="quarter" idx="5"/>
          </p:nvPr>
        </p:nvSpPr>
        <p:spPr/>
        <p:txBody>
          <a:bodyPr/>
          <a:lstStyle/>
          <a:p>
            <a:fld id="{9D86DBF6-ADF3-43F9-996E-BBCF66484331}" type="slidenum">
              <a:rPr lang="en-US" smtClean="0"/>
              <a:t>9</a:t>
            </a:fld>
            <a:endParaRPr lang="en-US"/>
          </a:p>
        </p:txBody>
      </p:sp>
    </p:spTree>
    <p:extLst>
      <p:ext uri="{BB962C8B-B14F-4D97-AF65-F5344CB8AC3E}">
        <p14:creationId xmlns:p14="http://schemas.microsoft.com/office/powerpoint/2010/main" val="42152503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07000"/>
              </a:lnSpc>
              <a:spcBef>
                <a:spcPts val="0"/>
              </a:spcBef>
              <a:spcAft>
                <a:spcPts val="800"/>
              </a:spcAft>
            </a:pPr>
            <a:r>
              <a:rPr lang="en-US" sz="1800" dirty="0">
                <a:effectLst/>
                <a:latin typeface="Arial" panose="020B0604020202020204" pitchFamily="34" charset="0"/>
                <a:ea typeface="Calibri" panose="020F0502020204030204" pitchFamily="34" charset="0"/>
                <a:cs typeface="Times New Roman" panose="02020603050405020304" pitchFamily="18" charset="0"/>
              </a:rPr>
              <a:t>You also need to adjust the height of the feeders so that the chickens are not wasting the feed. Again, the lip of the feeder should be at the height of the back of the chickens.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9D86DBF6-ADF3-43F9-996E-BBCF66484331}" type="slidenum">
              <a:rPr lang="en-US" smtClean="0"/>
              <a:t>10</a:t>
            </a:fld>
            <a:endParaRPr lang="en-US"/>
          </a:p>
        </p:txBody>
      </p:sp>
    </p:spTree>
    <p:extLst>
      <p:ext uri="{BB962C8B-B14F-4D97-AF65-F5344CB8AC3E}">
        <p14:creationId xmlns:p14="http://schemas.microsoft.com/office/powerpoint/2010/main" val="306860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2/1/2021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2/1/2021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2/1/2021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2/1/2021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2/1/2021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2/1/2021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2/1/2021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2/1/2021</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3.jpg"/></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68962" y="1427584"/>
            <a:ext cx="8490232" cy="2716558"/>
          </a:xfrm>
        </p:spPr>
        <p:txBody>
          <a:bodyPr/>
          <a:lstStyle/>
          <a:p>
            <a:pPr algn="l"/>
            <a:r>
              <a:rPr lang="en-US" sz="7500" dirty="0"/>
              <a:t>4-H PULLET PROJECT</a:t>
            </a:r>
          </a:p>
        </p:txBody>
      </p:sp>
    </p:spTree>
    <p:extLst>
      <p:ext uri="{BB962C8B-B14F-4D97-AF65-F5344CB8AC3E}">
        <p14:creationId xmlns:p14="http://schemas.microsoft.com/office/powerpoint/2010/main" val="14791877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90F8A9-70FA-4F19-AA25-2EE9F7F802D2}"/>
              </a:ext>
            </a:extLst>
          </p:cNvPr>
          <p:cNvSpPr>
            <a:spLocks noGrp="1"/>
          </p:cNvSpPr>
          <p:nvPr>
            <p:ph type="title"/>
          </p:nvPr>
        </p:nvSpPr>
        <p:spPr/>
        <p:txBody>
          <a:bodyPr/>
          <a:lstStyle/>
          <a:p>
            <a:r>
              <a:rPr lang="en-US" dirty="0"/>
              <a:t>ADJUSTING FEEDER HEIGHT</a:t>
            </a:r>
          </a:p>
        </p:txBody>
      </p:sp>
      <p:pic>
        <p:nvPicPr>
          <p:cNvPr id="2050" name="Picture 2" descr="BriteTap Chick Feeder Grows With Your Flock - Farm and Garden - GRIT  Magazine">
            <a:extLst>
              <a:ext uri="{FF2B5EF4-FFF2-40B4-BE49-F238E27FC236}">
                <a16:creationId xmlns:a16="http://schemas.microsoft.com/office/drawing/2014/main" id="{CC5690CB-3F15-46B8-91F0-E5E31B2AE9A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2094" y="1499428"/>
            <a:ext cx="7476784" cy="49890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62281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90F8A9-70FA-4F19-AA25-2EE9F7F802D2}"/>
              </a:ext>
            </a:extLst>
          </p:cNvPr>
          <p:cNvSpPr>
            <a:spLocks noGrp="1"/>
          </p:cNvSpPr>
          <p:nvPr>
            <p:ph type="title"/>
          </p:nvPr>
        </p:nvSpPr>
        <p:spPr/>
        <p:txBody>
          <a:bodyPr/>
          <a:lstStyle/>
          <a:p>
            <a:r>
              <a:rPr lang="en-US" dirty="0"/>
              <a:t>ADJUSTING FEEDER HEIGHT</a:t>
            </a:r>
          </a:p>
        </p:txBody>
      </p:sp>
      <p:pic>
        <p:nvPicPr>
          <p:cNvPr id="5122" name="Picture 2" descr="DIY Cinder Block Chicken Feeder">
            <a:extLst>
              <a:ext uri="{FF2B5EF4-FFF2-40B4-BE49-F238E27FC236}">
                <a16:creationId xmlns:a16="http://schemas.microsoft.com/office/drawing/2014/main" id="{5DE1195E-EBA7-4334-8D29-A69DC5C40A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7334" y="1404937"/>
            <a:ext cx="4762500" cy="4048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457990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BROODING CHICKS</a:t>
            </a:r>
          </a:p>
        </p:txBody>
      </p:sp>
      <p:sp>
        <p:nvSpPr>
          <p:cNvPr id="7" name="Content Placeholder 6">
            <a:extLst>
              <a:ext uri="{FF2B5EF4-FFF2-40B4-BE49-F238E27FC236}">
                <a16:creationId xmlns:a16="http://schemas.microsoft.com/office/drawing/2014/main" id="{99BC8FE9-9FE5-4E08-B591-6FEBFE2994EA}"/>
              </a:ext>
            </a:extLst>
          </p:cNvPr>
          <p:cNvSpPr>
            <a:spLocks noGrp="1"/>
          </p:cNvSpPr>
          <p:nvPr>
            <p:ph sz="half" idx="1"/>
          </p:nvPr>
        </p:nvSpPr>
        <p:spPr>
          <a:xfrm>
            <a:off x="791633" y="1572760"/>
            <a:ext cx="4607085" cy="4777935"/>
          </a:xfrm>
        </p:spPr>
        <p:txBody>
          <a:bodyPr>
            <a:normAutofit/>
          </a:bodyPr>
          <a:lstStyle/>
          <a:p>
            <a:r>
              <a:rPr lang="en-US" sz="2400" dirty="0"/>
              <a:t>Picking up the chicks</a:t>
            </a:r>
          </a:p>
          <a:p>
            <a:pPr lvl="1">
              <a:buFont typeface="Wingdings" panose="05000000000000000000" pitchFamily="2" charset="2"/>
              <a:buChar char="Ø"/>
            </a:pPr>
            <a:r>
              <a:rPr lang="en-US" sz="2000" dirty="0"/>
              <a:t>Check the navels of each chick</a:t>
            </a:r>
          </a:p>
          <a:p>
            <a:pPr lvl="1">
              <a:buFont typeface="Wingdings" panose="05000000000000000000" pitchFamily="2" charset="2"/>
              <a:buChar char="Ø"/>
            </a:pPr>
            <a:r>
              <a:rPr lang="en-US" sz="2000" dirty="0"/>
              <a:t>Check for red hocks</a:t>
            </a:r>
            <a:endParaRPr lang="en-US" sz="1800" dirty="0"/>
          </a:p>
        </p:txBody>
      </p:sp>
      <p:pic>
        <p:nvPicPr>
          <p:cNvPr id="13" name="Content Placeholder 12">
            <a:extLst>
              <a:ext uri="{FF2B5EF4-FFF2-40B4-BE49-F238E27FC236}">
                <a16:creationId xmlns:a16="http://schemas.microsoft.com/office/drawing/2014/main" id="{1ACBA682-00A8-494C-97AD-2B4CFCA15E74}"/>
              </a:ext>
            </a:extLst>
          </p:cNvPr>
          <p:cNvPicPr>
            <a:picLocks noGrp="1"/>
          </p:cNvPicPr>
          <p:nvPr>
            <p:ph sz="half" idx="2"/>
          </p:nvPr>
        </p:nvPicPr>
        <p:blipFill rotWithShape="1">
          <a:blip r:embed="rId3" cstate="print">
            <a:extLst>
              <a:ext uri="{28A0092B-C50C-407E-A947-70E740481C1C}">
                <a14:useLocalDpi xmlns:a14="http://schemas.microsoft.com/office/drawing/2010/main" val="0"/>
              </a:ext>
            </a:extLst>
          </a:blip>
          <a:srcRect l="8780" r="21690"/>
          <a:stretch/>
        </p:blipFill>
        <p:spPr bwMode="auto">
          <a:xfrm>
            <a:off x="6657903" y="1071720"/>
            <a:ext cx="5232198" cy="5016728"/>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293832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BROODING CHICKS</a:t>
            </a:r>
          </a:p>
        </p:txBody>
      </p:sp>
      <p:sp>
        <p:nvSpPr>
          <p:cNvPr id="7" name="Content Placeholder 6">
            <a:extLst>
              <a:ext uri="{FF2B5EF4-FFF2-40B4-BE49-F238E27FC236}">
                <a16:creationId xmlns:a16="http://schemas.microsoft.com/office/drawing/2014/main" id="{99BC8FE9-9FE5-4E08-B591-6FEBFE2994EA}"/>
              </a:ext>
            </a:extLst>
          </p:cNvPr>
          <p:cNvSpPr>
            <a:spLocks noGrp="1"/>
          </p:cNvSpPr>
          <p:nvPr>
            <p:ph sz="half" idx="1"/>
          </p:nvPr>
        </p:nvSpPr>
        <p:spPr>
          <a:xfrm>
            <a:off x="791633" y="1572760"/>
            <a:ext cx="5797057" cy="4777935"/>
          </a:xfrm>
        </p:spPr>
        <p:txBody>
          <a:bodyPr>
            <a:normAutofit/>
          </a:bodyPr>
          <a:lstStyle/>
          <a:p>
            <a:r>
              <a:rPr lang="en-US" sz="2400" dirty="0"/>
              <a:t>Preparing for the chicks’ arrival</a:t>
            </a:r>
          </a:p>
          <a:p>
            <a:pPr lvl="1">
              <a:buFont typeface="Wingdings" panose="05000000000000000000" pitchFamily="2" charset="2"/>
              <a:buChar char="Ø"/>
            </a:pPr>
            <a:r>
              <a:rPr lang="en-US" sz="2000" dirty="0"/>
              <a:t>Make sure you have brooding area set up</a:t>
            </a:r>
          </a:p>
          <a:p>
            <a:pPr lvl="2">
              <a:buFont typeface="Wingdings" panose="05000000000000000000" pitchFamily="2" charset="2"/>
              <a:buChar char="ü"/>
            </a:pPr>
            <a:r>
              <a:rPr lang="en-US" sz="1800" dirty="0"/>
              <a:t>Heat lamp working and have a spare</a:t>
            </a:r>
          </a:p>
          <a:p>
            <a:pPr lvl="2">
              <a:buFont typeface="Wingdings" panose="05000000000000000000" pitchFamily="2" charset="2"/>
              <a:buChar char="ü"/>
            </a:pPr>
            <a:r>
              <a:rPr lang="en-US" sz="1800" dirty="0"/>
              <a:t>Make sure the feeders and waterers are clean and disinfected</a:t>
            </a:r>
          </a:p>
          <a:p>
            <a:pPr lvl="2">
              <a:buFont typeface="Wingdings" panose="05000000000000000000" pitchFamily="2" charset="2"/>
              <a:buChar char="ü"/>
            </a:pPr>
            <a:r>
              <a:rPr lang="en-US" sz="1800" dirty="0"/>
              <a:t>Put down the bedding material</a:t>
            </a:r>
          </a:p>
          <a:p>
            <a:pPr lvl="2">
              <a:buFont typeface="Wingdings" panose="05000000000000000000" pitchFamily="2" charset="2"/>
              <a:buChar char="ü"/>
            </a:pPr>
            <a:r>
              <a:rPr lang="en-US" sz="1800" dirty="0"/>
              <a:t>Fill the waterers</a:t>
            </a:r>
          </a:p>
          <a:p>
            <a:pPr lvl="2">
              <a:buFont typeface="Wingdings" panose="05000000000000000000" pitchFamily="2" charset="2"/>
              <a:buChar char="ü"/>
            </a:pPr>
            <a:r>
              <a:rPr lang="en-US" sz="1800" dirty="0"/>
              <a:t>Place the thermometer at chick height</a:t>
            </a:r>
          </a:p>
        </p:txBody>
      </p:sp>
      <p:pic>
        <p:nvPicPr>
          <p:cNvPr id="10" name="Content Placeholder 9">
            <a:extLst>
              <a:ext uri="{FF2B5EF4-FFF2-40B4-BE49-F238E27FC236}">
                <a16:creationId xmlns:a16="http://schemas.microsoft.com/office/drawing/2014/main" id="{18F4A71E-C956-4A7C-926A-CC5E39B67DAB}"/>
              </a:ext>
            </a:extLst>
          </p:cNvPr>
          <p:cNvPicPr>
            <a:picLocks noGrp="1" noChangeAspect="1"/>
          </p:cNvPicPr>
          <p:nvPr>
            <p:ph sz="half" idx="2"/>
          </p:nvPr>
        </p:nvPicPr>
        <p:blipFill>
          <a:blip r:embed="rId3"/>
          <a:srcRect/>
          <a:stretch/>
        </p:blipFill>
        <p:spPr>
          <a:xfrm>
            <a:off x="7009960" y="429996"/>
            <a:ext cx="4000417" cy="6016628"/>
          </a:xfrm>
        </p:spPr>
      </p:pic>
      <p:pic>
        <p:nvPicPr>
          <p:cNvPr id="5" name="Content Placeholder 5">
            <a:extLst>
              <a:ext uri="{FF2B5EF4-FFF2-40B4-BE49-F238E27FC236}">
                <a16:creationId xmlns:a16="http://schemas.microsoft.com/office/drawing/2014/main" id="{16810AE5-892D-4167-ACCE-5158D943F940}"/>
              </a:ext>
            </a:extLst>
          </p:cNvPr>
          <p:cNvPicPr>
            <a:picLocks noChangeAspect="1"/>
          </p:cNvPicPr>
          <p:nvPr/>
        </p:nvPicPr>
        <p:blipFill>
          <a:blip r:embed="rId4"/>
          <a:srcRect/>
          <a:stretch/>
        </p:blipFill>
        <p:spPr>
          <a:xfrm>
            <a:off x="10393213" y="5340522"/>
            <a:ext cx="617164" cy="1106102"/>
          </a:xfrm>
          <a:prstGeom prst="rect">
            <a:avLst/>
          </a:prstGeom>
        </p:spPr>
      </p:pic>
    </p:spTree>
    <p:extLst>
      <p:ext uri="{BB962C8B-B14F-4D97-AF65-F5344CB8AC3E}">
        <p14:creationId xmlns:p14="http://schemas.microsoft.com/office/powerpoint/2010/main" val="8483458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90F8A9-70FA-4F19-AA25-2EE9F7F802D2}"/>
              </a:ext>
            </a:extLst>
          </p:cNvPr>
          <p:cNvSpPr>
            <a:spLocks noGrp="1"/>
          </p:cNvSpPr>
          <p:nvPr>
            <p:ph type="title"/>
          </p:nvPr>
        </p:nvSpPr>
        <p:spPr/>
        <p:txBody>
          <a:bodyPr/>
          <a:lstStyle/>
          <a:p>
            <a:r>
              <a:rPr lang="en-US" dirty="0"/>
              <a:t>BROODING CHICKS</a:t>
            </a:r>
          </a:p>
        </p:txBody>
      </p:sp>
      <p:sp>
        <p:nvSpPr>
          <p:cNvPr id="3" name="Content Placeholder 2">
            <a:extLst>
              <a:ext uri="{FF2B5EF4-FFF2-40B4-BE49-F238E27FC236}">
                <a16:creationId xmlns:a16="http://schemas.microsoft.com/office/drawing/2014/main" id="{4D9516EF-1554-4C1C-A4FF-4A358465F222}"/>
              </a:ext>
            </a:extLst>
          </p:cNvPr>
          <p:cNvSpPr>
            <a:spLocks noGrp="1"/>
          </p:cNvSpPr>
          <p:nvPr>
            <p:ph sz="half" idx="1"/>
          </p:nvPr>
        </p:nvSpPr>
        <p:spPr>
          <a:xfrm>
            <a:off x="677334" y="2160589"/>
            <a:ext cx="5598206" cy="3880772"/>
          </a:xfrm>
        </p:spPr>
        <p:txBody>
          <a:bodyPr>
            <a:normAutofit/>
          </a:bodyPr>
          <a:lstStyle/>
          <a:p>
            <a:r>
              <a:rPr lang="en-US" sz="2800" dirty="0"/>
              <a:t>Placing the chicks</a:t>
            </a:r>
          </a:p>
          <a:p>
            <a:pPr lvl="1">
              <a:buFont typeface="Wingdings" panose="05000000000000000000" pitchFamily="2" charset="2"/>
              <a:buChar char="Ø"/>
            </a:pPr>
            <a:r>
              <a:rPr lang="en-US" sz="2600" dirty="0"/>
              <a:t>Dehydration is the most common cause of death in young chicks</a:t>
            </a:r>
          </a:p>
          <a:p>
            <a:pPr lvl="2">
              <a:buFont typeface="Wingdings" panose="05000000000000000000" pitchFamily="2" charset="2"/>
              <a:buChar char="ü"/>
            </a:pPr>
            <a:r>
              <a:rPr lang="en-US" sz="2400" dirty="0"/>
              <a:t>Teach each chick where the water is</a:t>
            </a:r>
          </a:p>
          <a:p>
            <a:pPr lvl="2">
              <a:buFont typeface="Wingdings" panose="05000000000000000000" pitchFamily="2" charset="2"/>
              <a:buChar char="ü"/>
            </a:pPr>
            <a:r>
              <a:rPr lang="en-US" sz="2400" dirty="0"/>
              <a:t>Make sure that each chick learns to drink</a:t>
            </a:r>
          </a:p>
        </p:txBody>
      </p:sp>
      <p:pic>
        <p:nvPicPr>
          <p:cNvPr id="10" name="Content Placeholder 9" descr="A picture containing plate, person&#10;&#10;Description automatically generated">
            <a:extLst>
              <a:ext uri="{FF2B5EF4-FFF2-40B4-BE49-F238E27FC236}">
                <a16:creationId xmlns:a16="http://schemas.microsoft.com/office/drawing/2014/main" id="{C4A91431-0B4D-45BB-827D-28DC44769583}"/>
              </a:ext>
            </a:extLst>
          </p:cNvPr>
          <p:cNvPicPr>
            <a:picLocks noGrp="1" noChangeAspect="1"/>
          </p:cNvPicPr>
          <p:nvPr>
            <p:ph sz="half" idx="2"/>
          </p:nvPr>
        </p:nvPicPr>
        <p:blipFill>
          <a:blip r:embed="rId3"/>
          <a:stretch>
            <a:fillRect/>
          </a:stretch>
        </p:blipFill>
        <p:spPr>
          <a:xfrm>
            <a:off x="7330016" y="263847"/>
            <a:ext cx="4184650" cy="2789766"/>
          </a:xfrm>
        </p:spPr>
      </p:pic>
      <p:pic>
        <p:nvPicPr>
          <p:cNvPr id="12" name="Picture 11" descr="A picture containing person, indoor, hand&#10;&#10;Description automatically generated">
            <a:extLst>
              <a:ext uri="{FF2B5EF4-FFF2-40B4-BE49-F238E27FC236}">
                <a16:creationId xmlns:a16="http://schemas.microsoft.com/office/drawing/2014/main" id="{561E53B4-08AE-4790-BC57-4729A915F649}"/>
              </a:ext>
            </a:extLst>
          </p:cNvPr>
          <p:cNvPicPr>
            <a:picLocks noChangeAspect="1"/>
          </p:cNvPicPr>
          <p:nvPr/>
        </p:nvPicPr>
        <p:blipFill>
          <a:blip r:embed="rId4"/>
          <a:stretch>
            <a:fillRect/>
          </a:stretch>
        </p:blipFill>
        <p:spPr>
          <a:xfrm>
            <a:off x="7330016" y="3163169"/>
            <a:ext cx="4184650" cy="2789767"/>
          </a:xfrm>
          <a:prstGeom prst="rect">
            <a:avLst/>
          </a:prstGeom>
        </p:spPr>
      </p:pic>
    </p:spTree>
    <p:extLst>
      <p:ext uri="{BB962C8B-B14F-4D97-AF65-F5344CB8AC3E}">
        <p14:creationId xmlns:p14="http://schemas.microsoft.com/office/powerpoint/2010/main" val="15532669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90F8A9-70FA-4F19-AA25-2EE9F7F802D2}"/>
              </a:ext>
            </a:extLst>
          </p:cNvPr>
          <p:cNvSpPr>
            <a:spLocks noGrp="1"/>
          </p:cNvSpPr>
          <p:nvPr>
            <p:ph type="title"/>
          </p:nvPr>
        </p:nvSpPr>
        <p:spPr/>
        <p:txBody>
          <a:bodyPr/>
          <a:lstStyle/>
          <a:p>
            <a:r>
              <a:rPr lang="en-US" dirty="0"/>
              <a:t>BROODING CHICKS</a:t>
            </a:r>
          </a:p>
        </p:txBody>
      </p:sp>
      <p:sp>
        <p:nvSpPr>
          <p:cNvPr id="3" name="Content Placeholder 2">
            <a:extLst>
              <a:ext uri="{FF2B5EF4-FFF2-40B4-BE49-F238E27FC236}">
                <a16:creationId xmlns:a16="http://schemas.microsoft.com/office/drawing/2014/main" id="{4D9516EF-1554-4C1C-A4FF-4A358465F222}"/>
              </a:ext>
            </a:extLst>
          </p:cNvPr>
          <p:cNvSpPr>
            <a:spLocks noGrp="1"/>
          </p:cNvSpPr>
          <p:nvPr>
            <p:ph sz="half" idx="1"/>
          </p:nvPr>
        </p:nvSpPr>
        <p:spPr>
          <a:xfrm>
            <a:off x="677334" y="2160589"/>
            <a:ext cx="5598206" cy="3880772"/>
          </a:xfrm>
        </p:spPr>
        <p:txBody>
          <a:bodyPr>
            <a:normAutofit/>
          </a:bodyPr>
          <a:lstStyle/>
          <a:p>
            <a:r>
              <a:rPr lang="en-US" sz="2800" dirty="0"/>
              <a:t>Placing the chicks</a:t>
            </a:r>
          </a:p>
          <a:p>
            <a:pPr lvl="1">
              <a:buFont typeface="Wingdings" panose="05000000000000000000" pitchFamily="2" charset="2"/>
              <a:buChar char="Ø"/>
            </a:pPr>
            <a:r>
              <a:rPr lang="en-US" sz="2600" dirty="0"/>
              <a:t>Teach the chicks where the feed is</a:t>
            </a:r>
          </a:p>
          <a:p>
            <a:pPr lvl="1">
              <a:buFont typeface="Wingdings" panose="05000000000000000000" pitchFamily="2" charset="2"/>
              <a:buChar char="Ø"/>
            </a:pPr>
            <a:r>
              <a:rPr lang="en-US" sz="2600" dirty="0"/>
              <a:t>Leave the lights on for the first 2-3 days</a:t>
            </a:r>
          </a:p>
        </p:txBody>
      </p:sp>
      <p:pic>
        <p:nvPicPr>
          <p:cNvPr id="8" name="Content Placeholder 9">
            <a:extLst>
              <a:ext uri="{FF2B5EF4-FFF2-40B4-BE49-F238E27FC236}">
                <a16:creationId xmlns:a16="http://schemas.microsoft.com/office/drawing/2014/main" id="{BACE9212-C1FA-43E0-A968-051C2188C14F}"/>
              </a:ext>
            </a:extLst>
          </p:cNvPr>
          <p:cNvPicPr>
            <a:picLocks noGrp="1" noChangeAspect="1"/>
          </p:cNvPicPr>
          <p:nvPr>
            <p:ph sz="half" idx="2"/>
          </p:nvPr>
        </p:nvPicPr>
        <p:blipFill>
          <a:blip r:embed="rId3"/>
          <a:srcRect/>
          <a:stretch/>
        </p:blipFill>
        <p:spPr>
          <a:xfrm>
            <a:off x="7795435" y="531312"/>
            <a:ext cx="3894256" cy="5856962"/>
          </a:xfrm>
        </p:spPr>
      </p:pic>
    </p:spTree>
    <p:extLst>
      <p:ext uri="{BB962C8B-B14F-4D97-AF65-F5344CB8AC3E}">
        <p14:creationId xmlns:p14="http://schemas.microsoft.com/office/powerpoint/2010/main" val="22861733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90F8A9-70FA-4F19-AA25-2EE9F7F802D2}"/>
              </a:ext>
            </a:extLst>
          </p:cNvPr>
          <p:cNvSpPr>
            <a:spLocks noGrp="1"/>
          </p:cNvSpPr>
          <p:nvPr>
            <p:ph type="title"/>
          </p:nvPr>
        </p:nvSpPr>
        <p:spPr/>
        <p:txBody>
          <a:bodyPr/>
          <a:lstStyle/>
          <a:p>
            <a:r>
              <a:rPr lang="en-US" dirty="0"/>
              <a:t>FEED</a:t>
            </a:r>
          </a:p>
        </p:txBody>
      </p:sp>
      <p:sp>
        <p:nvSpPr>
          <p:cNvPr id="3" name="Content Placeholder 2">
            <a:extLst>
              <a:ext uri="{FF2B5EF4-FFF2-40B4-BE49-F238E27FC236}">
                <a16:creationId xmlns:a16="http://schemas.microsoft.com/office/drawing/2014/main" id="{4D9516EF-1554-4C1C-A4FF-4A358465F222}"/>
              </a:ext>
            </a:extLst>
          </p:cNvPr>
          <p:cNvSpPr>
            <a:spLocks noGrp="1"/>
          </p:cNvSpPr>
          <p:nvPr>
            <p:ph sz="half" idx="1"/>
          </p:nvPr>
        </p:nvSpPr>
        <p:spPr>
          <a:xfrm>
            <a:off x="677334" y="2160589"/>
            <a:ext cx="5598206" cy="3880772"/>
          </a:xfrm>
        </p:spPr>
        <p:txBody>
          <a:bodyPr>
            <a:normAutofit/>
          </a:bodyPr>
          <a:lstStyle/>
          <a:p>
            <a:r>
              <a:rPr lang="en-US" sz="2800" dirty="0"/>
              <a:t>Make sure that the chicks are eating</a:t>
            </a:r>
          </a:p>
          <a:p>
            <a:pPr lvl="1">
              <a:buFont typeface="Wingdings" panose="05000000000000000000" pitchFamily="2" charset="2"/>
              <a:buChar char="Ø"/>
            </a:pPr>
            <a:r>
              <a:rPr lang="en-US" sz="2600" dirty="0"/>
              <a:t>Check each chick for crop fill</a:t>
            </a:r>
          </a:p>
        </p:txBody>
      </p:sp>
      <p:pic>
        <p:nvPicPr>
          <p:cNvPr id="9" name="Content Placeholder 8">
            <a:extLst>
              <a:ext uri="{FF2B5EF4-FFF2-40B4-BE49-F238E27FC236}">
                <a16:creationId xmlns:a16="http://schemas.microsoft.com/office/drawing/2014/main" id="{04EBBD32-413D-4009-9882-46B3CD3816D0}"/>
              </a:ext>
            </a:extLst>
          </p:cNvPr>
          <p:cNvPicPr>
            <a:picLocks noGrp="1" noChangeAspect="1"/>
          </p:cNvPicPr>
          <p:nvPr>
            <p:ph sz="half" idx="2"/>
          </p:nvPr>
        </p:nvPicPr>
        <p:blipFill>
          <a:blip r:embed="rId3"/>
          <a:stretch>
            <a:fillRect/>
          </a:stretch>
        </p:blipFill>
        <p:spPr>
          <a:xfrm>
            <a:off x="6367180" y="1565849"/>
            <a:ext cx="5398808" cy="2743104"/>
          </a:xfrm>
          <a:prstGeom prst="rect">
            <a:avLst/>
          </a:prstGeom>
        </p:spPr>
      </p:pic>
    </p:spTree>
    <p:extLst>
      <p:ext uri="{BB962C8B-B14F-4D97-AF65-F5344CB8AC3E}">
        <p14:creationId xmlns:p14="http://schemas.microsoft.com/office/powerpoint/2010/main" val="31609868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90F8A9-70FA-4F19-AA25-2EE9F7F802D2}"/>
              </a:ext>
            </a:extLst>
          </p:cNvPr>
          <p:cNvSpPr>
            <a:spLocks noGrp="1"/>
          </p:cNvSpPr>
          <p:nvPr>
            <p:ph type="title"/>
          </p:nvPr>
        </p:nvSpPr>
        <p:spPr/>
        <p:txBody>
          <a:bodyPr/>
          <a:lstStyle/>
          <a:p>
            <a:r>
              <a:rPr lang="en-US" dirty="0"/>
              <a:t>ADJUSTING NIPPLE WATERER HEIGHT</a:t>
            </a:r>
          </a:p>
        </p:txBody>
      </p:sp>
      <p:pic>
        <p:nvPicPr>
          <p:cNvPr id="3074" name="Picture 2" descr="Heads-Up Drinking™ | Ziggity Systems">
            <a:extLst>
              <a:ext uri="{FF2B5EF4-FFF2-40B4-BE49-F238E27FC236}">
                <a16:creationId xmlns:a16="http://schemas.microsoft.com/office/drawing/2014/main" id="{FC8E91CF-DD90-4D62-A440-3CA65C9A62F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6614" y="1756602"/>
            <a:ext cx="8993688" cy="47404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35539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90F8A9-70FA-4F19-AA25-2EE9F7F802D2}"/>
              </a:ext>
            </a:extLst>
          </p:cNvPr>
          <p:cNvSpPr>
            <a:spLocks noGrp="1"/>
          </p:cNvSpPr>
          <p:nvPr>
            <p:ph type="title"/>
          </p:nvPr>
        </p:nvSpPr>
        <p:spPr/>
        <p:txBody>
          <a:bodyPr/>
          <a:lstStyle/>
          <a:p>
            <a:r>
              <a:rPr lang="en-US" dirty="0"/>
              <a:t>ADJUSTING NIPPLE WATERER HEIGHT</a:t>
            </a:r>
          </a:p>
        </p:txBody>
      </p:sp>
      <p:pic>
        <p:nvPicPr>
          <p:cNvPr id="1026" name="Picture 2" descr="The Correct Height For Poultry Nipple Chicken Waterers">
            <a:extLst>
              <a:ext uri="{FF2B5EF4-FFF2-40B4-BE49-F238E27FC236}">
                <a16:creationId xmlns:a16="http://schemas.microsoft.com/office/drawing/2014/main" id="{2C2114FE-4DFE-4807-BBD2-8EF2A9EA05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7334" y="1584980"/>
            <a:ext cx="10956417" cy="41143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6041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90F8A9-70FA-4F19-AA25-2EE9F7F802D2}"/>
              </a:ext>
            </a:extLst>
          </p:cNvPr>
          <p:cNvSpPr>
            <a:spLocks noGrp="1"/>
          </p:cNvSpPr>
          <p:nvPr>
            <p:ph type="title"/>
          </p:nvPr>
        </p:nvSpPr>
        <p:spPr/>
        <p:txBody>
          <a:bodyPr/>
          <a:lstStyle/>
          <a:p>
            <a:r>
              <a:rPr lang="en-US" dirty="0"/>
              <a:t>ADJUSTING NIPPLE WATERER HEIGHT</a:t>
            </a:r>
          </a:p>
        </p:txBody>
      </p:sp>
      <p:pic>
        <p:nvPicPr>
          <p:cNvPr id="4098" name="Picture 2" descr="Types of Feeders">
            <a:extLst>
              <a:ext uri="{FF2B5EF4-FFF2-40B4-BE49-F238E27FC236}">
                <a16:creationId xmlns:a16="http://schemas.microsoft.com/office/drawing/2014/main" id="{947E0F1B-3F9C-4178-B136-47647C865C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645" y="1739618"/>
            <a:ext cx="6614450" cy="41601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2220988"/>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585</TotalTime>
  <Words>873</Words>
  <Application>Microsoft Office PowerPoint</Application>
  <PresentationFormat>Widescreen</PresentationFormat>
  <Paragraphs>53</Paragraphs>
  <Slides>11</Slides>
  <Notes>10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vt:i4>
      </vt:variant>
    </vt:vector>
  </HeadingPairs>
  <TitlesOfParts>
    <vt:vector size="18" baseType="lpstr">
      <vt:lpstr>Arial</vt:lpstr>
      <vt:lpstr>Calibri</vt:lpstr>
      <vt:lpstr>Hind</vt:lpstr>
      <vt:lpstr>Trebuchet MS</vt:lpstr>
      <vt:lpstr>Wingdings</vt:lpstr>
      <vt:lpstr>Wingdings 3</vt:lpstr>
      <vt:lpstr>Facet</vt:lpstr>
      <vt:lpstr>4-H PULLET PROJECT</vt:lpstr>
      <vt:lpstr>BROODING CHICKS</vt:lpstr>
      <vt:lpstr>BROODING CHICKS</vt:lpstr>
      <vt:lpstr>BROODING CHICKS</vt:lpstr>
      <vt:lpstr>BROODING CHICKS</vt:lpstr>
      <vt:lpstr>FEED</vt:lpstr>
      <vt:lpstr>ADJUSTING NIPPLE WATERER HEIGHT</vt:lpstr>
      <vt:lpstr>ADJUSTING NIPPLE WATERER HEIGHT</vt:lpstr>
      <vt:lpstr>ADJUSTING NIPPLE WATERER HEIGHT</vt:lpstr>
      <vt:lpstr>ADJUSTING FEEDER HEIGHT</vt:lpstr>
      <vt:lpstr>ADJUSTING FEEDER HEIGHT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4-H CHICK CHAIN</dc:title>
  <dc:creator>Jacob, Jacqueline</dc:creator>
  <cp:lastModifiedBy>Jacob, Jacqueline P.</cp:lastModifiedBy>
  <cp:revision>22</cp:revision>
  <dcterms:created xsi:type="dcterms:W3CDTF">2017-08-25T14:48:21Z</dcterms:created>
  <dcterms:modified xsi:type="dcterms:W3CDTF">2021-02-01T17:36:43Z</dcterms:modified>
</cp:coreProperties>
</file>