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7"/>
  </p:notesMasterIdLst>
  <p:sldIdLst>
    <p:sldId id="256" r:id="rId2"/>
    <p:sldId id="268" r:id="rId3"/>
    <p:sldId id="267" r:id="rId4"/>
    <p:sldId id="269" r:id="rId5"/>
    <p:sldId id="27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25" autoAdjust="0"/>
    <p:restoredTop sz="73569" autoAdjust="0"/>
  </p:normalViewPr>
  <p:slideViewPr>
    <p:cSldViewPr snapToGrid="0">
      <p:cViewPr varScale="1">
        <p:scale>
          <a:sx n="80" d="100"/>
          <a:sy n="80" d="100"/>
        </p:scale>
        <p:origin x="159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A17FBD-DCCD-48F8-85D1-0821AC118020}" type="datetimeFigureOut">
              <a:rPr lang="en-US" smtClean="0"/>
              <a:t>2/14/2021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86DBF6-ADF3-43F9-996E-BBCF66484331}" type="slidenum">
              <a:rPr lang="en-US" smtClean="0"/>
              <a:t>‹#›</a:t>
            </a:fld>
            <a:endParaRPr lang="en-US"/>
          </a:p>
        </p:txBody>
      </p:sp>
    </p:spTree>
    <p:extLst>
      <p:ext uri="{BB962C8B-B14F-4D97-AF65-F5344CB8AC3E}">
        <p14:creationId xmlns:p14="http://schemas.microsoft.com/office/powerpoint/2010/main" val="7459978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At the end of the project you are to select two pullets to bring to the 4-H Pullet Project Show and Auction. These pullets become the property of the Extension office to sell. The proceeds from the auction are used to offset expenses accrued during the project.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9D86DBF6-ADF3-43F9-996E-BBCF66484331}" type="slidenum">
              <a:rPr lang="en-US" smtClean="0"/>
              <a:t>1</a:t>
            </a:fld>
            <a:endParaRPr lang="en-US"/>
          </a:p>
        </p:txBody>
      </p:sp>
    </p:spTree>
    <p:extLst>
      <p:ext uri="{BB962C8B-B14F-4D97-AF65-F5344CB8AC3E}">
        <p14:creationId xmlns:p14="http://schemas.microsoft.com/office/powerpoint/2010/main" val="2037366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Calibri" panose="020F0502020204030204" pitchFamily="34" charset="0"/>
                <a:cs typeface="Times New Roman" panose="02020603050405020304" pitchFamily="18" charset="0"/>
              </a:rPr>
              <a:t>The chickens should be clean, not have any broken feathers, and have clean legs and feet. The comb should be free of scars and blemishes. The chickens should not be molting (losing feathers). Make sure that there are no defects such as crooked keel bone (the breastbone), breast blisters, bumblefoot, or deformed toes. Uniformity of the pair is also a criterion that is judged so select two pullets with similar characteristics.</a:t>
            </a:r>
          </a:p>
          <a:p>
            <a:pPr marL="0" marR="0" algn="just">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The chickens will be judged on their production characteristics. They will be evaluated based on criteria used to estimate their future egg production. The American Standard of Perfection from the American Poultry Association is never used to evaluate production pullets. The first thing is to identify which chickens are already in production. The same hormones that cause a pullet to come into production cause other changes in her body as well. The comb and wattles increase in size and soften. The abdomen becomes enlarged, soft and pliable. The distance between the two pubic bones and between the public bones and the tip of the keel increases. The vent becomes moist and wide. A pullet that has not yet started egg production will have small and hard comb and wattles. The vent will be dry. The distance between the public bones and between the public bones and the tip of the keel will be small. The abdomen will be firm, and in some cases, hard. See Factsheet 4AJ-07P0, ‘Kentucky 4-H Poultry: Evaluating egg-laying hens’ for how to evaluate egg laying hens for past and current level of production.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Body capacity is another factor which is evaluated. The body of the chicken is filled with organs. If a part of the body is narrow the organs in that area cannot function at optimum levels. You want pullets that have some distance between their legs without appearing bow-legged. You want the pullets with full, well-rounded breasts and with legs set well back. The body of the pullet should not be quite rectangular. Usually, the rear is deeper than the front. This allows for more room for the egg producing organs.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9D86DBF6-ADF3-43F9-996E-BBCF66484331}" type="slidenum">
              <a:rPr lang="en-US" smtClean="0"/>
              <a:t>2</a:t>
            </a:fld>
            <a:endParaRPr lang="en-US"/>
          </a:p>
        </p:txBody>
      </p:sp>
    </p:spTree>
    <p:extLst>
      <p:ext uri="{BB962C8B-B14F-4D97-AF65-F5344CB8AC3E}">
        <p14:creationId xmlns:p14="http://schemas.microsoft.com/office/powerpoint/2010/main" val="18076939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The poultry showmanship contest is an opportunity to demonstrate your skills at caring for your flock as well as your ability to communicate your knowledge of the flock and their care to the others. Showmanship is about you. Your attitude, appearance, speaking ability, care and management skills, and ability to follow instructions are what are judged. Appropriate clothing includes a 4-H shirt (or other green or white shirt), pants, and closed-toed shows (no flip-flops). Shirts should be tucked in, hair combed, and you should be clean and neat. Shorts, shirts that advertise, heats, chewing gum or tobacco are all inappropriate.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For the younger 4-Hers (9-11 years of age) the focus is on the basics. Skills to be evaluated will including removing the pullet from the cage and holding it correctly will be evaluated. Personal safety and the well-being of the pullet is stressed throughout. Questions that can be asked will be about basic management. Participants should know simple anatomy and have a knowledge of the breed and variety of the pullet they are showing.</a:t>
            </a:r>
            <a:endParaRPr lang="en-US" dirty="0"/>
          </a:p>
        </p:txBody>
      </p:sp>
      <p:sp>
        <p:nvSpPr>
          <p:cNvPr id="4" name="Slide Number Placeholder 3"/>
          <p:cNvSpPr>
            <a:spLocks noGrp="1"/>
          </p:cNvSpPr>
          <p:nvPr>
            <p:ph type="sldNum" sz="quarter" idx="5"/>
          </p:nvPr>
        </p:nvSpPr>
        <p:spPr/>
        <p:txBody>
          <a:bodyPr/>
          <a:lstStyle/>
          <a:p>
            <a:fld id="{9D86DBF6-ADF3-43F9-996E-BBCF66484331}" type="slidenum">
              <a:rPr lang="en-US" smtClean="0"/>
              <a:t>3</a:t>
            </a:fld>
            <a:endParaRPr lang="en-US"/>
          </a:p>
        </p:txBody>
      </p:sp>
    </p:spTree>
    <p:extLst>
      <p:ext uri="{BB962C8B-B14F-4D97-AF65-F5344CB8AC3E}">
        <p14:creationId xmlns:p14="http://schemas.microsoft.com/office/powerpoint/2010/main" val="641072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For slightly older 4-Hers (12-15 years of age), handling skills should be more developed. You should be able to pass the chicken to another person as well as examine the wings, under-color, feet and head. You should be able to do a physical examination of your pullet and give an oral evaluation. Questions can include such topics as poultry diseases, parasites and additional anatomy. Refer to the Factsheet, ASC-206, ‘Common external parasites of poultry’ for more information on external parasites.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9D86DBF6-ADF3-43F9-996E-BBCF66484331}" type="slidenum">
              <a:rPr lang="en-US" smtClean="0"/>
              <a:t>4</a:t>
            </a:fld>
            <a:endParaRPr lang="en-US"/>
          </a:p>
        </p:txBody>
      </p:sp>
    </p:spTree>
    <p:extLst>
      <p:ext uri="{BB962C8B-B14F-4D97-AF65-F5344CB8AC3E}">
        <p14:creationId xmlns:p14="http://schemas.microsoft.com/office/powerpoint/2010/main" val="28270966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lnSpc>
                <a:spcPct val="107000"/>
              </a:lnSpc>
              <a:spcBef>
                <a:spcPts val="0"/>
              </a:spcBef>
              <a:spcAft>
                <a:spcPts val="8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For the oldest group (16-18 years of age), participants are expected to show advanced handling skills, as well as logical thinking and problem solving. Questions can include cures associated with poultry diseases and remedies for poultry management problems. You should have a broad poultry vocabulary and do well with terms and definitions.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9D86DBF6-ADF3-43F9-996E-BBCF66484331}" type="slidenum">
              <a:rPr lang="en-US" smtClean="0"/>
              <a:t>5</a:t>
            </a:fld>
            <a:endParaRPr lang="en-US"/>
          </a:p>
        </p:txBody>
      </p:sp>
    </p:spTree>
    <p:extLst>
      <p:ext uri="{BB962C8B-B14F-4D97-AF65-F5344CB8AC3E}">
        <p14:creationId xmlns:p14="http://schemas.microsoft.com/office/powerpoint/2010/main" val="1195330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2/14/2021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2/14/2021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68962" y="1427584"/>
            <a:ext cx="8490232" cy="2716558"/>
          </a:xfrm>
        </p:spPr>
        <p:txBody>
          <a:bodyPr/>
          <a:lstStyle/>
          <a:p>
            <a:pPr algn="l"/>
            <a:r>
              <a:rPr lang="en-US" sz="7500" dirty="0"/>
              <a:t>4-H PULLET PROJECT</a:t>
            </a:r>
          </a:p>
        </p:txBody>
      </p:sp>
    </p:spTree>
    <p:extLst>
      <p:ext uri="{BB962C8B-B14F-4D97-AF65-F5344CB8AC3E}">
        <p14:creationId xmlns:p14="http://schemas.microsoft.com/office/powerpoint/2010/main" val="14791877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AD99E-7ED7-499D-9421-15E6008044BD}"/>
              </a:ext>
            </a:extLst>
          </p:cNvPr>
          <p:cNvSpPr>
            <a:spLocks noGrp="1"/>
          </p:cNvSpPr>
          <p:nvPr>
            <p:ph type="title"/>
          </p:nvPr>
        </p:nvSpPr>
        <p:spPr>
          <a:xfrm>
            <a:off x="595470" y="241903"/>
            <a:ext cx="8596668" cy="1320800"/>
          </a:xfrm>
        </p:spPr>
        <p:txBody>
          <a:bodyPr>
            <a:normAutofit fontScale="90000"/>
          </a:bodyPr>
          <a:lstStyle/>
          <a:p>
            <a:r>
              <a:rPr lang="en-US" sz="5400" b="1" dirty="0"/>
              <a:t>SELECTING YOUR CHICKENS</a:t>
            </a:r>
          </a:p>
        </p:txBody>
      </p:sp>
      <p:pic>
        <p:nvPicPr>
          <p:cNvPr id="4" name="Content Placeholder 3">
            <a:extLst>
              <a:ext uri="{FF2B5EF4-FFF2-40B4-BE49-F238E27FC236}">
                <a16:creationId xmlns:a16="http://schemas.microsoft.com/office/drawing/2014/main" id="{DBBED860-F652-405E-8444-5D255D7B8862}"/>
              </a:ext>
            </a:extLst>
          </p:cNvPr>
          <p:cNvPicPr>
            <a:picLocks noGrp="1"/>
          </p:cNvPicPr>
          <p:nvPr>
            <p:ph idx="1"/>
          </p:nvPr>
        </p:nvPicPr>
        <p:blipFill>
          <a:blip r:embed="rId3" cstate="print">
            <a:extLst>
              <a:ext uri="{28A0092B-C50C-407E-A947-70E740481C1C}">
                <a14:useLocalDpi xmlns:a14="http://schemas.microsoft.com/office/drawing/2010/main" val="0"/>
              </a:ext>
            </a:extLst>
          </a:blip>
          <a:stretch>
            <a:fillRect/>
          </a:stretch>
        </p:blipFill>
        <p:spPr>
          <a:xfrm>
            <a:off x="868288" y="1562703"/>
            <a:ext cx="8323850" cy="4963357"/>
          </a:xfrm>
          <a:prstGeom prst="rect">
            <a:avLst/>
          </a:prstGeom>
        </p:spPr>
      </p:pic>
    </p:spTree>
    <p:extLst>
      <p:ext uri="{BB962C8B-B14F-4D97-AF65-F5344CB8AC3E}">
        <p14:creationId xmlns:p14="http://schemas.microsoft.com/office/powerpoint/2010/main" val="16346849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AD99E-7ED7-499D-9421-15E6008044BD}"/>
              </a:ext>
            </a:extLst>
          </p:cNvPr>
          <p:cNvSpPr>
            <a:spLocks noGrp="1"/>
          </p:cNvSpPr>
          <p:nvPr>
            <p:ph type="title"/>
          </p:nvPr>
        </p:nvSpPr>
        <p:spPr/>
        <p:txBody>
          <a:bodyPr>
            <a:normAutofit/>
          </a:bodyPr>
          <a:lstStyle/>
          <a:p>
            <a:r>
              <a:rPr lang="en-US" sz="5400" b="1" dirty="0"/>
              <a:t>SHOWMANSHIP</a:t>
            </a:r>
          </a:p>
        </p:txBody>
      </p:sp>
      <p:sp>
        <p:nvSpPr>
          <p:cNvPr id="3" name="Content Placeholder 2">
            <a:extLst>
              <a:ext uri="{FF2B5EF4-FFF2-40B4-BE49-F238E27FC236}">
                <a16:creationId xmlns:a16="http://schemas.microsoft.com/office/drawing/2014/main" id="{15CE2AE9-E906-4F72-A4E3-2BFC07822158}"/>
              </a:ext>
            </a:extLst>
          </p:cNvPr>
          <p:cNvSpPr>
            <a:spLocks noGrp="1"/>
          </p:cNvSpPr>
          <p:nvPr>
            <p:ph idx="1"/>
          </p:nvPr>
        </p:nvSpPr>
        <p:spPr/>
        <p:txBody>
          <a:bodyPr>
            <a:normAutofit/>
          </a:bodyPr>
          <a:lstStyle/>
          <a:p>
            <a:pPr marL="0" marR="0" algn="just">
              <a:lnSpc>
                <a:spcPct val="107000"/>
              </a:lnSpc>
              <a:spcBef>
                <a:spcPts val="0"/>
              </a:spcBef>
              <a:spcAft>
                <a:spcPts val="800"/>
              </a:spcAft>
            </a:pPr>
            <a:r>
              <a:rPr lang="en-US" sz="2400" dirty="0">
                <a:effectLst/>
                <a:latin typeface="Arial" panose="020B0604020202020204" pitchFamily="34" charset="0"/>
                <a:ea typeface="Calibri" panose="020F0502020204030204" pitchFamily="34" charset="0"/>
                <a:cs typeface="Times New Roman" panose="02020603050405020304" pitchFamily="18" charset="0"/>
              </a:rPr>
              <a:t>9-11 YEARS OF AGE</a:t>
            </a:r>
          </a:p>
          <a:p>
            <a:pPr marL="739775" lvl="1" algn="just">
              <a:lnSpc>
                <a:spcPct val="107000"/>
              </a:lnSpc>
              <a:spcBef>
                <a:spcPts val="0"/>
              </a:spcBef>
              <a:spcAft>
                <a:spcPts val="800"/>
              </a:spcAft>
              <a:buFont typeface="Wingdings" panose="05000000000000000000" pitchFamily="2" charset="2"/>
              <a:buChar char="Ø"/>
            </a:pPr>
            <a:r>
              <a:rPr lang="en-US" sz="2000" dirty="0">
                <a:latin typeface="Arial" panose="020B0604020202020204" pitchFamily="34" charset="0"/>
                <a:ea typeface="Calibri" panose="020F0502020204030204" pitchFamily="34" charset="0"/>
                <a:cs typeface="Times New Roman" panose="02020603050405020304" pitchFamily="18" charset="0"/>
              </a:rPr>
              <a:t>Focus on the basics</a:t>
            </a:r>
          </a:p>
          <a:p>
            <a:pPr marL="1139825" lvl="2" algn="just">
              <a:lnSpc>
                <a:spcPct val="107000"/>
              </a:lnSpc>
              <a:spcBef>
                <a:spcPts val="0"/>
              </a:spcBef>
              <a:spcAft>
                <a:spcPts val="800"/>
              </a:spcAft>
              <a:buFont typeface="Wingdings" panose="05000000000000000000" pitchFamily="2" charset="2"/>
              <a:buChar char="Ø"/>
            </a:pPr>
            <a:r>
              <a:rPr lang="en-US" sz="1800" dirty="0">
                <a:effectLst/>
                <a:latin typeface="Arial" panose="020B0604020202020204" pitchFamily="34" charset="0"/>
                <a:ea typeface="Calibri" panose="020F0502020204030204" pitchFamily="34" charset="0"/>
                <a:cs typeface="Times New Roman" panose="02020603050405020304" pitchFamily="18" charset="0"/>
              </a:rPr>
              <a:t>Removing the pullet from the cage and holding to correctly</a:t>
            </a:r>
          </a:p>
          <a:p>
            <a:pPr marL="1139825" lvl="2" algn="just">
              <a:lnSpc>
                <a:spcPct val="107000"/>
              </a:lnSpc>
              <a:spcBef>
                <a:spcPts val="0"/>
              </a:spcBef>
              <a:spcAft>
                <a:spcPts val="800"/>
              </a:spcAft>
              <a:buFont typeface="Wingdings" panose="05000000000000000000" pitchFamily="2" charset="2"/>
              <a:buChar char="Ø"/>
            </a:pPr>
            <a:r>
              <a:rPr lang="en-US" sz="1800" dirty="0">
                <a:latin typeface="Arial" panose="020B0604020202020204" pitchFamily="34" charset="0"/>
                <a:ea typeface="Calibri" panose="020F0502020204030204" pitchFamily="34" charset="0"/>
                <a:cs typeface="Times New Roman" panose="02020603050405020304" pitchFamily="18" charset="0"/>
              </a:rPr>
              <a:t>Personal safety and the well-being of the pullet</a:t>
            </a:r>
          </a:p>
          <a:p>
            <a:pPr marL="1139825" lvl="2" algn="just">
              <a:lnSpc>
                <a:spcPct val="107000"/>
              </a:lnSpc>
              <a:spcBef>
                <a:spcPts val="0"/>
              </a:spcBef>
              <a:spcAft>
                <a:spcPts val="800"/>
              </a:spcAft>
              <a:buFont typeface="Wingdings" panose="05000000000000000000" pitchFamily="2" charset="2"/>
              <a:buChar char="Ø"/>
            </a:pPr>
            <a:r>
              <a:rPr lang="en-US" sz="1800" dirty="0">
                <a:effectLst/>
                <a:latin typeface="Arial" panose="020B0604020202020204" pitchFamily="34" charset="0"/>
                <a:ea typeface="Calibri" panose="020F0502020204030204" pitchFamily="34" charset="0"/>
                <a:cs typeface="Times New Roman" panose="02020603050405020304" pitchFamily="18" charset="0"/>
              </a:rPr>
              <a:t>Questions can be asked about basic management, simple anato</a:t>
            </a:r>
            <a:r>
              <a:rPr lang="en-US" sz="1800" dirty="0">
                <a:latin typeface="Arial" panose="020B0604020202020204" pitchFamily="34" charset="0"/>
                <a:ea typeface="Calibri" panose="020F0502020204030204" pitchFamily="34" charset="0"/>
                <a:cs typeface="Times New Roman" panose="02020603050405020304" pitchFamily="18" charset="0"/>
              </a:rPr>
              <a:t>my and knowledge of the breed and variety being shown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85846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AD99E-7ED7-499D-9421-15E6008044BD}"/>
              </a:ext>
            </a:extLst>
          </p:cNvPr>
          <p:cNvSpPr>
            <a:spLocks noGrp="1"/>
          </p:cNvSpPr>
          <p:nvPr>
            <p:ph type="title"/>
          </p:nvPr>
        </p:nvSpPr>
        <p:spPr/>
        <p:txBody>
          <a:bodyPr>
            <a:normAutofit/>
          </a:bodyPr>
          <a:lstStyle/>
          <a:p>
            <a:r>
              <a:rPr lang="en-US" sz="5400" b="1" dirty="0"/>
              <a:t>SHOWMANSHIP</a:t>
            </a:r>
          </a:p>
        </p:txBody>
      </p:sp>
      <p:sp>
        <p:nvSpPr>
          <p:cNvPr id="3" name="Content Placeholder 2">
            <a:extLst>
              <a:ext uri="{FF2B5EF4-FFF2-40B4-BE49-F238E27FC236}">
                <a16:creationId xmlns:a16="http://schemas.microsoft.com/office/drawing/2014/main" id="{15CE2AE9-E906-4F72-A4E3-2BFC07822158}"/>
              </a:ext>
            </a:extLst>
          </p:cNvPr>
          <p:cNvSpPr>
            <a:spLocks noGrp="1"/>
          </p:cNvSpPr>
          <p:nvPr>
            <p:ph idx="1"/>
          </p:nvPr>
        </p:nvSpPr>
        <p:spPr/>
        <p:txBody>
          <a:bodyPr>
            <a:normAutofit/>
          </a:bodyPr>
          <a:lstStyle/>
          <a:p>
            <a:pPr marL="0" marR="0" algn="just">
              <a:lnSpc>
                <a:spcPct val="107000"/>
              </a:lnSpc>
              <a:spcBef>
                <a:spcPts val="0"/>
              </a:spcBef>
              <a:spcAft>
                <a:spcPts val="800"/>
              </a:spcAft>
            </a:pPr>
            <a:r>
              <a:rPr lang="en-US" sz="2000" dirty="0">
                <a:effectLst/>
                <a:latin typeface="Arial" panose="020B0604020202020204" pitchFamily="34" charset="0"/>
                <a:ea typeface="Calibri" panose="020F0502020204030204" pitchFamily="34" charset="0"/>
                <a:cs typeface="Times New Roman" panose="02020603050405020304" pitchFamily="18" charset="0"/>
              </a:rPr>
              <a:t>12-15 YEARS OF AGE</a:t>
            </a:r>
          </a:p>
          <a:p>
            <a:pPr marL="914400" lvl="1" indent="-460375" algn="just">
              <a:lnSpc>
                <a:spcPct val="107000"/>
              </a:lnSpc>
              <a:spcBef>
                <a:spcPts val="0"/>
              </a:spcBef>
              <a:spcAft>
                <a:spcPts val="800"/>
              </a:spcAft>
              <a:buFont typeface="Wingdings" panose="05000000000000000000" pitchFamily="2" charset="2"/>
              <a:buChar char="Ø"/>
            </a:pPr>
            <a:r>
              <a:rPr lang="en-US" sz="1800" dirty="0">
                <a:latin typeface="Arial" panose="020B0604020202020204" pitchFamily="34" charset="0"/>
                <a:ea typeface="Calibri" panose="020F0502020204030204" pitchFamily="34" charset="0"/>
                <a:cs typeface="Times New Roman" panose="02020603050405020304" pitchFamily="18" charset="0"/>
              </a:rPr>
              <a:t>Handling skills should be more developed</a:t>
            </a:r>
          </a:p>
          <a:p>
            <a:pPr marL="1314450" lvl="2" indent="-460375" algn="just">
              <a:lnSpc>
                <a:spcPct val="107000"/>
              </a:lnSpc>
              <a:spcBef>
                <a:spcPts val="0"/>
              </a:spcBef>
              <a:spcAft>
                <a:spcPts val="800"/>
              </a:spcAft>
              <a:buFont typeface="Wingdings" panose="05000000000000000000" pitchFamily="2" charset="2"/>
              <a:buChar char="Ø"/>
            </a:pPr>
            <a:r>
              <a:rPr lang="en-US" sz="1600" dirty="0">
                <a:effectLst/>
                <a:latin typeface="Arial" panose="020B0604020202020204" pitchFamily="34" charset="0"/>
                <a:ea typeface="Calibri" panose="020F0502020204030204" pitchFamily="34" charset="0"/>
                <a:cs typeface="Times New Roman" panose="02020603050405020304" pitchFamily="18" charset="0"/>
              </a:rPr>
              <a:t>Should be able to pass the chicken to another person</a:t>
            </a:r>
          </a:p>
          <a:p>
            <a:pPr marL="1314450" lvl="2" indent="-460375" algn="just">
              <a:lnSpc>
                <a:spcPct val="107000"/>
              </a:lnSpc>
              <a:spcBef>
                <a:spcPts val="0"/>
              </a:spcBef>
              <a:spcAft>
                <a:spcPts val="800"/>
              </a:spcAft>
              <a:buFont typeface="Wingdings" panose="05000000000000000000" pitchFamily="2" charset="2"/>
              <a:buChar char="Ø"/>
            </a:pPr>
            <a:r>
              <a:rPr lang="en-US" sz="1600" dirty="0">
                <a:latin typeface="Arial" panose="020B0604020202020204" pitchFamily="34" charset="0"/>
                <a:ea typeface="Calibri" panose="020F0502020204030204" pitchFamily="34" charset="0"/>
                <a:cs typeface="Times New Roman" panose="02020603050405020304" pitchFamily="18" charset="0"/>
              </a:rPr>
              <a:t>Should be able to examine the wings, under-color, feet and head</a:t>
            </a:r>
          </a:p>
          <a:p>
            <a:pPr marL="1314450" lvl="2" indent="-460375" algn="just">
              <a:lnSpc>
                <a:spcPct val="107000"/>
              </a:lnSpc>
              <a:spcBef>
                <a:spcPts val="0"/>
              </a:spcBef>
              <a:spcAft>
                <a:spcPts val="800"/>
              </a:spcAft>
              <a:buFont typeface="Wingdings" panose="05000000000000000000" pitchFamily="2" charset="2"/>
              <a:buChar char="Ø"/>
            </a:pPr>
            <a:r>
              <a:rPr lang="en-US" sz="1600" dirty="0">
                <a:effectLst/>
                <a:latin typeface="Arial" panose="020B0604020202020204" pitchFamily="34" charset="0"/>
                <a:ea typeface="Calibri" panose="020F0502020204030204" pitchFamily="34" charset="0"/>
                <a:cs typeface="Arial" panose="020B0604020202020204" pitchFamily="34" charset="0"/>
              </a:rPr>
              <a:t>You should be able to do a physical examination of the pullet and give an oral evaluation</a:t>
            </a:r>
          </a:p>
          <a:p>
            <a:pPr marL="1314450" lvl="2" indent="-460375" algn="just">
              <a:lnSpc>
                <a:spcPct val="107000"/>
              </a:lnSpc>
              <a:spcBef>
                <a:spcPts val="0"/>
              </a:spcBef>
              <a:spcAft>
                <a:spcPts val="800"/>
              </a:spcAft>
              <a:buFont typeface="Wingdings" panose="05000000000000000000" pitchFamily="2" charset="2"/>
              <a:buChar char="Ø"/>
            </a:pPr>
            <a:r>
              <a:rPr lang="en-US" sz="1600" dirty="0">
                <a:effectLst/>
                <a:latin typeface="Arial" panose="020B0604020202020204" pitchFamily="34" charset="0"/>
                <a:ea typeface="Calibri" panose="020F0502020204030204" pitchFamily="34" charset="0"/>
                <a:cs typeface="Arial" panose="020B0604020202020204" pitchFamily="34" charset="0"/>
              </a:rPr>
              <a:t>Questions can include such topics as poultry diseases, parasites, and additional anatomy</a:t>
            </a:r>
          </a:p>
        </p:txBody>
      </p:sp>
    </p:spTree>
    <p:extLst>
      <p:ext uri="{BB962C8B-B14F-4D97-AF65-F5344CB8AC3E}">
        <p14:creationId xmlns:p14="http://schemas.microsoft.com/office/powerpoint/2010/main" val="246695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AD99E-7ED7-499D-9421-15E6008044BD}"/>
              </a:ext>
            </a:extLst>
          </p:cNvPr>
          <p:cNvSpPr>
            <a:spLocks noGrp="1"/>
          </p:cNvSpPr>
          <p:nvPr>
            <p:ph type="title"/>
          </p:nvPr>
        </p:nvSpPr>
        <p:spPr/>
        <p:txBody>
          <a:bodyPr>
            <a:normAutofit/>
          </a:bodyPr>
          <a:lstStyle/>
          <a:p>
            <a:r>
              <a:rPr lang="en-US" sz="5400" b="1" dirty="0"/>
              <a:t>SHOWMANSHIP</a:t>
            </a:r>
          </a:p>
        </p:txBody>
      </p:sp>
      <p:sp>
        <p:nvSpPr>
          <p:cNvPr id="3" name="Content Placeholder 2">
            <a:extLst>
              <a:ext uri="{FF2B5EF4-FFF2-40B4-BE49-F238E27FC236}">
                <a16:creationId xmlns:a16="http://schemas.microsoft.com/office/drawing/2014/main" id="{15CE2AE9-E906-4F72-A4E3-2BFC07822158}"/>
              </a:ext>
            </a:extLst>
          </p:cNvPr>
          <p:cNvSpPr>
            <a:spLocks noGrp="1"/>
          </p:cNvSpPr>
          <p:nvPr>
            <p:ph idx="1"/>
          </p:nvPr>
        </p:nvSpPr>
        <p:spPr/>
        <p:txBody>
          <a:bodyPr>
            <a:normAutofit/>
          </a:bodyPr>
          <a:lstStyle/>
          <a:p>
            <a:pPr marL="0" marR="0" algn="just">
              <a:lnSpc>
                <a:spcPct val="107000"/>
              </a:lnSpc>
              <a:spcBef>
                <a:spcPts val="0"/>
              </a:spcBef>
              <a:spcAft>
                <a:spcPts val="800"/>
              </a:spcAft>
            </a:pPr>
            <a:r>
              <a:rPr lang="en-US" sz="2000" dirty="0">
                <a:effectLst/>
                <a:latin typeface="Arial" panose="020B0604020202020204" pitchFamily="34" charset="0"/>
                <a:ea typeface="Calibri" panose="020F0502020204030204" pitchFamily="34" charset="0"/>
                <a:cs typeface="Times New Roman" panose="02020603050405020304" pitchFamily="18" charset="0"/>
              </a:rPr>
              <a:t>16-18 YEARS OF AGE</a:t>
            </a:r>
          </a:p>
          <a:p>
            <a:pPr marL="914400" lvl="1" indent="-460375" algn="just">
              <a:lnSpc>
                <a:spcPct val="107000"/>
              </a:lnSpc>
              <a:spcBef>
                <a:spcPts val="0"/>
              </a:spcBef>
              <a:spcAft>
                <a:spcPts val="800"/>
              </a:spcAft>
              <a:buFont typeface="Wingdings" panose="05000000000000000000" pitchFamily="2" charset="2"/>
              <a:buChar char="Ø"/>
            </a:pPr>
            <a:r>
              <a:rPr lang="en-US" sz="1800" dirty="0">
                <a:effectLst/>
                <a:latin typeface="Arial" panose="020B0604020202020204" pitchFamily="34" charset="0"/>
                <a:ea typeface="Calibri" panose="020F0502020204030204" pitchFamily="34" charset="0"/>
                <a:cs typeface="Arial" panose="020B0604020202020204" pitchFamily="34" charset="0"/>
              </a:rPr>
              <a:t>Show advanced handing skills</a:t>
            </a:r>
          </a:p>
          <a:p>
            <a:pPr marL="914400" lvl="1" indent="-460375" algn="just">
              <a:lnSpc>
                <a:spcPct val="107000"/>
              </a:lnSpc>
              <a:spcBef>
                <a:spcPts val="0"/>
              </a:spcBef>
              <a:spcAft>
                <a:spcPts val="800"/>
              </a:spcAft>
              <a:buFont typeface="Wingdings" panose="05000000000000000000" pitchFamily="2" charset="2"/>
              <a:buChar char="Ø"/>
            </a:pPr>
            <a:r>
              <a:rPr lang="en-US" sz="1800" dirty="0">
                <a:latin typeface="Arial" panose="020B0604020202020204" pitchFamily="34" charset="0"/>
                <a:ea typeface="Calibri" panose="020F0502020204030204" pitchFamily="34" charset="0"/>
                <a:cs typeface="Arial" panose="020B0604020202020204" pitchFamily="34" charset="0"/>
              </a:rPr>
              <a:t>Show logical think and problem solving</a:t>
            </a:r>
          </a:p>
          <a:p>
            <a:pPr marL="914400" lvl="1" indent="-460375" algn="just">
              <a:lnSpc>
                <a:spcPct val="107000"/>
              </a:lnSpc>
              <a:spcBef>
                <a:spcPts val="0"/>
              </a:spcBef>
              <a:spcAft>
                <a:spcPts val="800"/>
              </a:spcAft>
              <a:buFont typeface="Wingdings" panose="05000000000000000000" pitchFamily="2" charset="2"/>
              <a:buChar char="Ø"/>
            </a:pPr>
            <a:r>
              <a:rPr lang="en-US" sz="1800" dirty="0">
                <a:effectLst/>
                <a:latin typeface="Arial" panose="020B0604020202020204" pitchFamily="34" charset="0"/>
                <a:ea typeface="Calibri" panose="020F0502020204030204" pitchFamily="34" charset="0"/>
                <a:cs typeface="Arial" panose="020B0604020202020204" pitchFamily="34" charset="0"/>
              </a:rPr>
              <a:t>Questions include cures associated with poultry diseases, remedies for poultry management problems</a:t>
            </a:r>
          </a:p>
          <a:p>
            <a:pPr marL="1314450" lvl="2" indent="-460375" algn="just">
              <a:lnSpc>
                <a:spcPct val="107000"/>
              </a:lnSpc>
              <a:spcBef>
                <a:spcPts val="0"/>
              </a:spcBef>
              <a:spcAft>
                <a:spcPts val="800"/>
              </a:spcAft>
              <a:buFont typeface="Wingdings" panose="05000000000000000000" pitchFamily="2" charset="2"/>
              <a:buChar char="Ø"/>
            </a:pPr>
            <a:r>
              <a:rPr lang="en-US" sz="1800" dirty="0">
                <a:latin typeface="Arial" panose="020B0604020202020204" pitchFamily="34" charset="0"/>
                <a:ea typeface="Calibri" panose="020F0502020204030204" pitchFamily="34" charset="0"/>
                <a:cs typeface="Arial" panose="020B0604020202020204" pitchFamily="34" charset="0"/>
              </a:rPr>
              <a:t>Should have a broad poultry vocabulary and do well with terms and definitions</a:t>
            </a:r>
            <a:endParaRPr lang="en-US" sz="18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97530128"/>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765</TotalTime>
  <Words>956</Words>
  <Application>Microsoft Office PowerPoint</Application>
  <PresentationFormat>Widescreen</PresentationFormat>
  <Paragraphs>34</Paragraphs>
  <Slides>5</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Trebuchet MS</vt:lpstr>
      <vt:lpstr>Wingdings</vt:lpstr>
      <vt:lpstr>Wingdings 3</vt:lpstr>
      <vt:lpstr>Facet</vt:lpstr>
      <vt:lpstr>4-H PULLET PROJECT</vt:lpstr>
      <vt:lpstr>SELECTING YOUR CHICKENS</vt:lpstr>
      <vt:lpstr>SHOWMANSHIP</vt:lpstr>
      <vt:lpstr>SHOWMANSHIP</vt:lpstr>
      <vt:lpstr>SHOWMANSHIP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4-H CHICK CHAIN</dc:title>
  <dc:creator>Jacob, Jacqueline</dc:creator>
  <cp:lastModifiedBy>Jacquie Jacob</cp:lastModifiedBy>
  <cp:revision>30</cp:revision>
  <dcterms:created xsi:type="dcterms:W3CDTF">2017-08-25T14:48:21Z</dcterms:created>
  <dcterms:modified xsi:type="dcterms:W3CDTF">2021-02-14T18:40:44Z</dcterms:modified>
</cp:coreProperties>
</file>